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6"/>
  </p:notesMasterIdLst>
  <p:handoutMasterIdLst>
    <p:handoutMasterId r:id="rId17"/>
  </p:handoutMasterIdLst>
  <p:sldIdLst>
    <p:sldId id="354" r:id="rId2"/>
    <p:sldId id="361" r:id="rId3"/>
    <p:sldId id="364" r:id="rId4"/>
    <p:sldId id="363" r:id="rId5"/>
    <p:sldId id="365" r:id="rId6"/>
    <p:sldId id="366" r:id="rId7"/>
    <p:sldId id="374" r:id="rId8"/>
    <p:sldId id="375" r:id="rId9"/>
    <p:sldId id="367" r:id="rId10"/>
    <p:sldId id="373" r:id="rId11"/>
    <p:sldId id="368" r:id="rId12"/>
    <p:sldId id="360" r:id="rId13"/>
    <p:sldId id="376" r:id="rId14"/>
    <p:sldId id="377"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17" autoAdjust="0"/>
    <p:restoredTop sz="65461" autoAdjust="0"/>
  </p:normalViewPr>
  <p:slideViewPr>
    <p:cSldViewPr snapToGrid="0" showGuides="1">
      <p:cViewPr varScale="1">
        <p:scale>
          <a:sx n="53" d="100"/>
          <a:sy n="53" d="100"/>
        </p:scale>
        <p:origin x="-2798" y="-77"/>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1-7-2015</a:t>
            </a:fld>
            <a:endParaRPr lang="es-E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‹Nº›</a:t>
            </a:fld>
            <a:endParaRPr lang="es-ES" dirty="0"/>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01/07/2015</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‹Nº›</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es-AR" sz="1200" b="1" kern="1200" noProof="0" dirty="0" smtClean="0">
                <a:solidFill>
                  <a:schemeClr val="tx1"/>
                </a:solidFill>
                <a:effectLst/>
                <a:latin typeface="+mn-lt"/>
              </a:rPr>
              <a:t>Objetivo del SNVF</a:t>
            </a:r>
            <a:r>
              <a:rPr lang="es-AR" noProof="0" dirty="0" smtClean="0"/>
              <a:t/>
            </a:r>
            <a:br>
              <a:rPr lang="es-AR" noProof="0" dirty="0" smtClean="0"/>
            </a:br>
            <a:r>
              <a:rPr lang="es-AR" sz="1200" kern="1200" noProof="0" dirty="0" smtClean="0">
                <a:solidFill>
                  <a:schemeClr val="tx1"/>
                </a:solidFill>
                <a:effectLst/>
                <a:latin typeface="+mn-lt"/>
              </a:rPr>
              <a:t>Como parte del mecanismo de mitigación del</a:t>
            </a:r>
            <a:r>
              <a:rPr lang="es-AR" sz="1200" kern="1200" baseline="0" noProof="0" dirty="0" smtClean="0">
                <a:solidFill>
                  <a:schemeClr val="tx1"/>
                </a:solidFill>
                <a:effectLst/>
                <a:latin typeface="+mn-lt"/>
              </a:rPr>
              <a:t> cambio climático de REDD+ de la</a:t>
            </a:r>
            <a:r>
              <a:rPr lang="es-AR" sz="1200" kern="1200" noProof="0" dirty="0" smtClean="0">
                <a:solidFill>
                  <a:schemeClr val="tx1"/>
                </a:solidFill>
                <a:effectLst/>
                <a:latin typeface="+mn-lt"/>
              </a:rPr>
              <a:t> CMNUCC, los países necesitan establecer un sistema de MNV de GEI. La RDC es uno de los países que participan en las actividades de REDD+ y que ha desarrollado una propuesta de preparación, que proporcionan información sobre cómo propone el país elaborar un SNVF y realizar la MNV de las actividades de REDD+. El objetivo del SNVF de la RDC es monitorear las cinco actividades de REDD+, así como también medir las emisiones antropogénicas de GEI de fuentes y remociones por reducciones, y presentar los respectivos informes, de acuerdo con los requisitos del IPCC para el seguimiento y la presentación de informes. El sistema de MNV en la RDC tiene como objetivo establecer un inventario de GEI de nivel 2, que se basa en datos de inventario multitemporales, e incluye estimaciones de factores de emisión por país y el análisis de incertidumbre de los datos informados. El sistema puede mejorarse en el futuro orientándolo</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hacia el nivel 3. La RDC prevé utilizar un enfoque regional para minimizar los costos de MNV y, aun así, proporcionar datos confiables a nivel nacional.</a:t>
            </a:r>
          </a:p>
          <a:p>
            <a:r>
              <a:rPr lang="es-AR" sz="1200" kern="1200" noProof="0" dirty="0" smtClean="0">
                <a:solidFill>
                  <a:schemeClr val="tx1"/>
                </a:solidFill>
                <a:effectLst/>
                <a:latin typeface="+mn-lt"/>
              </a:rPr>
              <a:t> </a:t>
            </a:r>
          </a:p>
          <a:p>
            <a:r>
              <a:rPr lang="es-AR" sz="1200" b="1" kern="1200" noProof="0" dirty="0" smtClean="0">
                <a:solidFill>
                  <a:schemeClr val="tx1"/>
                </a:solidFill>
                <a:effectLst/>
                <a:latin typeface="+mn-lt"/>
              </a:rPr>
              <a:t>Diseño de un SNVF para la MNV de las actividades de  REDD+</a:t>
            </a:r>
            <a:r>
              <a:rPr lang="es-AR" noProof="0" dirty="0" smtClean="0"/>
              <a:t/>
            </a:r>
            <a:br>
              <a:rPr lang="es-AR" noProof="0" dirty="0" smtClean="0"/>
            </a:br>
            <a:r>
              <a:rPr lang="es-AR" sz="1200" kern="1200" noProof="0" dirty="0" smtClean="0">
                <a:solidFill>
                  <a:schemeClr val="tx1"/>
                </a:solidFill>
                <a:effectLst/>
                <a:latin typeface="+mn-lt"/>
              </a:rPr>
              <a:t>El SNVF incluye tres componentes distintos para medir los GEI,</a:t>
            </a:r>
            <a:r>
              <a:rPr lang="es-AR" sz="1200" kern="1200" baseline="0" noProof="0" dirty="0" smtClean="0">
                <a:solidFill>
                  <a:schemeClr val="tx1"/>
                </a:solidFill>
                <a:effectLst/>
                <a:latin typeface="+mn-lt"/>
              </a:rPr>
              <a:t> y presentar los informes respectivos, en el marco de</a:t>
            </a:r>
            <a:r>
              <a:rPr lang="es-AR" sz="1200" kern="1200" noProof="0" dirty="0" smtClean="0">
                <a:solidFill>
                  <a:schemeClr val="tx1"/>
                </a:solidFill>
                <a:effectLst/>
                <a:latin typeface="+mn-lt"/>
              </a:rPr>
              <a:t> las actividades de REDD+:</a:t>
            </a:r>
          </a:p>
          <a:p>
            <a:r>
              <a:rPr lang="es-AR" sz="1200" kern="1200" noProof="0" dirty="0" smtClean="0">
                <a:solidFill>
                  <a:schemeClr val="tx1"/>
                </a:solidFill>
                <a:effectLst/>
                <a:latin typeface="+mn-lt"/>
              </a:rPr>
              <a:t> </a:t>
            </a:r>
          </a:p>
          <a:p>
            <a:pPr marL="171450" lvl="0" indent="-171450">
              <a:buFontTx/>
              <a:buChar char="-"/>
            </a:pPr>
            <a:r>
              <a:rPr lang="es-AR" sz="1200" kern="1200" noProof="0" dirty="0" smtClean="0">
                <a:solidFill>
                  <a:schemeClr val="tx1"/>
                </a:solidFill>
                <a:effectLst/>
                <a:latin typeface="+mn-lt"/>
              </a:rPr>
              <a:t>Sistema de vigilancia satelital de las tierras: un sistema que monitorea cambios en el área forestal con el uso de detección remota, que sigue un enfoque de muestreo (la “M” de MNV).</a:t>
            </a:r>
          </a:p>
          <a:p>
            <a:pPr marL="171450" lvl="0" indent="-171450">
              <a:buFontTx/>
              <a:buChar char="-"/>
            </a:pPr>
            <a:r>
              <a:rPr lang="es-AR" sz="1200" kern="1200" noProof="0" dirty="0" smtClean="0">
                <a:solidFill>
                  <a:schemeClr val="tx1"/>
                </a:solidFill>
                <a:effectLst/>
                <a:latin typeface="+mn-lt"/>
              </a:rPr>
              <a:t>Inventario forestal nacional (IFN): un sistema para medir las reservas de carbono en los cinco depósitos de carbono de los principales tipos de bosques, con el uso de un seguimiento de tipo comunitario que aplica un enfoque de muestreo (la “M” de MNV).</a:t>
            </a:r>
          </a:p>
          <a:p>
            <a:pPr marL="171450" lvl="0" indent="-171450">
              <a:buFontTx/>
              <a:buChar char="-"/>
            </a:pPr>
            <a:r>
              <a:rPr lang="es-AR" sz="1200" kern="1200" noProof="0" dirty="0" smtClean="0">
                <a:solidFill>
                  <a:schemeClr val="tx1"/>
                </a:solidFill>
                <a:effectLst/>
                <a:latin typeface="+mn-lt"/>
              </a:rPr>
              <a:t>Inventario nacional de GEI: notificación</a:t>
            </a:r>
            <a:r>
              <a:rPr lang="es-AR" sz="1200" kern="1200" baseline="0" noProof="0" dirty="0" smtClean="0">
                <a:solidFill>
                  <a:schemeClr val="tx1"/>
                </a:solidFill>
                <a:effectLst/>
                <a:latin typeface="+mn-lt"/>
              </a:rPr>
              <a:t> (presentación de informes)</a:t>
            </a:r>
            <a:r>
              <a:rPr lang="es-AR" sz="1200" kern="1200" noProof="0" dirty="0" smtClean="0">
                <a:solidFill>
                  <a:schemeClr val="tx1"/>
                </a:solidFill>
                <a:effectLst/>
                <a:latin typeface="+mn-lt"/>
              </a:rPr>
              <a:t> a través del inventario de GEI de la RDC (la “N” de MNV).</a:t>
            </a:r>
          </a:p>
          <a:p>
            <a:r>
              <a:rPr lang="es-AR" sz="1200" kern="1200" noProof="0" dirty="0" smtClean="0">
                <a:solidFill>
                  <a:schemeClr val="tx1"/>
                </a:solidFill>
                <a:effectLst/>
                <a:latin typeface="+mn-lt"/>
              </a:rPr>
              <a:t> </a:t>
            </a:r>
          </a:p>
          <a:p>
            <a:r>
              <a:rPr lang="es-AR" sz="1200" kern="1200" noProof="0" dirty="0" smtClean="0">
                <a:solidFill>
                  <a:schemeClr val="tx1"/>
                </a:solidFill>
                <a:effectLst/>
                <a:latin typeface="+mn-lt"/>
              </a:rPr>
              <a:t>Además de estas funciones de medición y notificación, la CMNUCC realizará un proceso de verificación independiente y transparente para constatar los datos presentados (la “V” de MNV).</a:t>
            </a:r>
          </a:p>
          <a:p>
            <a:r>
              <a:rPr lang="es-AR" sz="1200" kern="1200" noProof="0" dirty="0" smtClean="0">
                <a:solidFill>
                  <a:schemeClr val="tx1"/>
                </a:solidFill>
                <a:effectLst/>
                <a:latin typeface="+mn-lt"/>
              </a:rPr>
              <a:t> </a:t>
            </a:r>
          </a:p>
          <a:p>
            <a:r>
              <a:rPr lang="es-AR" sz="1200" kern="1200" noProof="0" dirty="0" smtClean="0">
                <a:solidFill>
                  <a:schemeClr val="tx1"/>
                </a:solidFill>
                <a:effectLst/>
                <a:latin typeface="+mn-lt"/>
              </a:rPr>
              <a:t>La función básica para estimar los cambios en las reservas forestales de carbono es la siguiente:</a:t>
            </a:r>
          </a:p>
          <a:p>
            <a:r>
              <a:rPr lang="es-AR" sz="1200" kern="1200" noProof="0" dirty="0" smtClean="0">
                <a:solidFill>
                  <a:schemeClr val="tx1"/>
                </a:solidFill>
                <a:effectLst/>
                <a:latin typeface="+mn-lt"/>
              </a:rPr>
              <a:t> </a:t>
            </a:r>
          </a:p>
          <a:p>
            <a:r>
              <a:rPr lang="es-AR" sz="1200" kern="1200" noProof="0" dirty="0" smtClean="0">
                <a:solidFill>
                  <a:schemeClr val="tx1"/>
                </a:solidFill>
                <a:effectLst/>
                <a:latin typeface="+mn-lt"/>
              </a:rPr>
              <a:t>estimaciones de emisiones (CO</a:t>
            </a:r>
            <a:r>
              <a:rPr lang="es-AR" sz="1200" kern="1200" baseline="-25000" noProof="0" dirty="0" smtClean="0">
                <a:solidFill>
                  <a:schemeClr val="tx1"/>
                </a:solidFill>
                <a:effectLst/>
                <a:latin typeface="+mn-lt"/>
              </a:rPr>
              <a:t>2</a:t>
            </a:r>
            <a:r>
              <a:rPr lang="es-AR" sz="1200" kern="1200" noProof="0" dirty="0" smtClean="0">
                <a:solidFill>
                  <a:schemeClr val="tx1"/>
                </a:solidFill>
                <a:effectLst/>
                <a:latin typeface="+mn-lt"/>
              </a:rPr>
              <a:t> equivalente) = datos de actividad x factores de emisión</a:t>
            </a:r>
          </a:p>
          <a:p>
            <a:r>
              <a:rPr lang="es-AR" sz="1200" kern="1200" noProof="0" dirty="0" smtClean="0">
                <a:solidFill>
                  <a:schemeClr val="tx1"/>
                </a:solidFill>
                <a:effectLst/>
                <a:latin typeface="+mn-lt"/>
              </a:rPr>
              <a:t> </a:t>
            </a:r>
          </a:p>
          <a:p>
            <a:r>
              <a:rPr lang="es-AR" sz="1200" i="1" kern="1200" noProof="0" dirty="0" smtClean="0">
                <a:solidFill>
                  <a:schemeClr val="tx1"/>
                </a:solidFill>
                <a:effectLst/>
                <a:latin typeface="+mn-lt"/>
              </a:rPr>
              <a:t>Datos </a:t>
            </a:r>
            <a:r>
              <a:rPr lang="es-AR" sz="1200" i="1" kern="1200" noProof="0" dirty="0" smtClean="0">
                <a:solidFill>
                  <a:schemeClr val="tx1"/>
                </a:solidFill>
                <a:effectLst/>
                <a:latin typeface="+mn-lt"/>
              </a:rPr>
              <a:t>de actividad </a:t>
            </a:r>
            <a:r>
              <a:rPr lang="es-AR" sz="1200" kern="1200" noProof="0" dirty="0" smtClean="0">
                <a:solidFill>
                  <a:schemeClr val="tx1"/>
                </a:solidFill>
                <a:effectLst/>
                <a:latin typeface="+mn-lt"/>
              </a:rPr>
              <a:t>hace </a:t>
            </a:r>
            <a:r>
              <a:rPr lang="es-AR" sz="1200" kern="1200" noProof="0" dirty="0" smtClean="0">
                <a:solidFill>
                  <a:schemeClr val="tx1"/>
                </a:solidFill>
                <a:effectLst/>
                <a:latin typeface="+mn-lt"/>
              </a:rPr>
              <a:t>referencia al área de cambio forestal (en hectáreas) y </a:t>
            </a:r>
            <a:r>
              <a:rPr lang="es-AR" sz="1200" i="1" kern="1200" noProof="0" dirty="0" smtClean="0">
                <a:solidFill>
                  <a:schemeClr val="tx1"/>
                </a:solidFill>
                <a:effectLst/>
                <a:latin typeface="+mn-lt"/>
              </a:rPr>
              <a:t>factor de emisión </a:t>
            </a:r>
            <a:r>
              <a:rPr lang="es-AR" sz="1200" kern="1200" noProof="0" dirty="0" smtClean="0">
                <a:solidFill>
                  <a:schemeClr val="tx1"/>
                </a:solidFill>
                <a:effectLst/>
                <a:latin typeface="+mn-lt"/>
              </a:rPr>
              <a:t>corresponde a las estimaciones de cambio de reservas de carbono por unidad de actividad (en carbono por hectárea). La RDC obtendrá datos de actividad a través del sistema de vigilancia satelital de las tierras y datos sobre los factores de emisión mediante el IFN. Todas las estimaciones de nivel nacional y de tendencias, así como los factores de emisión, los datos de actividad y otros parámetros de estimación, deben ir acompañadas de estimaciones de incertidumbre.</a:t>
            </a:r>
          </a:p>
          <a:p>
            <a:r>
              <a:rPr lang="es-AR" sz="1200" kern="1200" noProof="0" dirty="0" smtClean="0">
                <a:solidFill>
                  <a:schemeClr val="tx1"/>
                </a:solidFill>
                <a:effectLst/>
                <a:latin typeface="+mn-lt"/>
              </a:rPr>
              <a:t> </a:t>
            </a:r>
          </a:p>
          <a:p>
            <a:r>
              <a:rPr lang="es-AR" sz="1200" i="1" u="none" kern="1200" noProof="0" dirty="0" smtClean="0">
                <a:solidFill>
                  <a:schemeClr val="tx1"/>
                </a:solidFill>
                <a:effectLst/>
                <a:latin typeface="+mn-lt"/>
              </a:rPr>
              <a:t>Sistema de vigilancia satelital de las tierras</a:t>
            </a:r>
          </a:p>
          <a:p>
            <a:r>
              <a:rPr lang="es-AR" sz="1200" kern="1200" noProof="0" dirty="0" smtClean="0">
                <a:solidFill>
                  <a:schemeClr val="tx1"/>
                </a:solidFill>
                <a:effectLst/>
                <a:latin typeface="+mn-lt"/>
              </a:rPr>
              <a:t>La RDC propone utilizar el enfoque 3 del IPCC para rastrear las conversiones de tierras forestales y otras tierras sobre una base espacialmente explícita y estimar los cambios en el área forestal. El país prevé establecer un sistema nacional de vigilancia basado en la detección remota para obtener estimaciones anuales de datos de actividad para todo el territorio nacional. Esto se complementará con mediciones de datos de campo, obtenidos con el IFN, que pueden utilizarse como datos de capacitación para las imágenes de detección remota y como verificación terrestre.</a:t>
            </a:r>
          </a:p>
          <a:p>
            <a:r>
              <a:rPr lang="es-AR" sz="1200" u="none" strike="noStrike" kern="1200" noProof="0" dirty="0" smtClean="0">
                <a:solidFill>
                  <a:schemeClr val="tx1"/>
                </a:solidFill>
                <a:effectLst/>
                <a:latin typeface="+mn-lt"/>
              </a:rPr>
              <a:t> </a:t>
            </a:r>
            <a:endParaRPr lang="es-AR" sz="1200" kern="1200" noProof="0" dirty="0" smtClean="0">
              <a:solidFill>
                <a:schemeClr val="tx1"/>
              </a:solidFill>
              <a:effectLst/>
              <a:latin typeface="+mn-lt"/>
              <a:ea typeface="+mn-ea"/>
              <a:cs typeface="+mn-cs"/>
            </a:endParaRPr>
          </a:p>
          <a:p>
            <a:r>
              <a:rPr lang="es-AR" sz="1200" i="1" u="none" kern="1200" noProof="0" dirty="0" smtClean="0">
                <a:solidFill>
                  <a:schemeClr val="tx1"/>
                </a:solidFill>
                <a:effectLst/>
                <a:latin typeface="+mn-lt"/>
              </a:rPr>
              <a:t>Inventario forestal nacional</a:t>
            </a:r>
          </a:p>
          <a:p>
            <a:r>
              <a:rPr lang="es-AR" sz="1200" kern="1200" noProof="0" dirty="0" smtClean="0">
                <a:solidFill>
                  <a:schemeClr val="tx1"/>
                </a:solidFill>
                <a:effectLst/>
                <a:latin typeface="+mn-lt"/>
              </a:rPr>
              <a:t>El inventario forestal nacional proporcionará información principal sobre los factores de emisión. Es necesario obtener los factores de emisión para cinco depósitos de carbono diferentes: biomasa aérea, biomasa subterránea, hojarasca, madera muerta y materia orgánica del suelo. La RDC propone un “inventario de tres etapas con muestreo aleatorio sistemático estratificado en combinación con una asignación óptima”. El inventario tendrá las siguientes tres etapas: 1) evaluación previa y estratificación del área forestal, 2) muestreo previo y 3) muestreo y evaluación finales. El inventario se llevará a cabo conforme a protocolos de medición específicos. La estratificación divide el área terrestre en grupos de cubierta terrestre y estratos forestales no superpuestos. Cada cubierta terrestre y estrato forestal tiene su propia densidad de carbono con los factores de emisión correspondientes. En cada estrato se tomarán uno o más puntos de muestreo aleatorio para realizar el inventario forestal y obtener datos sobre la cantidad de árboles, el área basal, el volumen de madera por especie, el</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volumen de madera total, etc. El enfoque de asignación óptima tiene como</a:t>
            </a:r>
            <a:r>
              <a:rPr lang="es-AR" sz="1200" kern="1200" baseline="0" noProof="0" dirty="0" smtClean="0">
                <a:solidFill>
                  <a:schemeClr val="tx1"/>
                </a:solidFill>
                <a:effectLst/>
                <a:latin typeface="+mn-lt"/>
              </a:rPr>
              <a:t> objetivo </a:t>
            </a:r>
            <a:r>
              <a:rPr lang="es-AR" sz="1200" kern="1200" noProof="0" dirty="0" smtClean="0">
                <a:solidFill>
                  <a:schemeClr val="tx1"/>
                </a:solidFill>
                <a:effectLst/>
                <a:latin typeface="+mn-lt"/>
              </a:rPr>
              <a:t>brindar la información más exacta para los recursos que están disponibles.</a:t>
            </a:r>
          </a:p>
          <a:p>
            <a:r>
              <a:rPr lang="es-AR" sz="1200" kern="1200" noProof="0" dirty="0" smtClean="0">
                <a:solidFill>
                  <a:schemeClr val="tx1"/>
                </a:solidFill>
                <a:effectLst/>
                <a:latin typeface="+mn-lt"/>
              </a:rPr>
              <a:t> </a:t>
            </a:r>
          </a:p>
          <a:p>
            <a:r>
              <a:rPr lang="es-AR" sz="1200" kern="1200" noProof="0" dirty="0" smtClean="0">
                <a:solidFill>
                  <a:schemeClr val="tx1"/>
                </a:solidFill>
                <a:effectLst/>
                <a:latin typeface="+mn-lt"/>
              </a:rPr>
              <a:t>El control de calidad y la garantía de calidad son aspectos importantes del esfuerzo y, a fin de garantizar la calidad de los datos del inventario, deben proporcionarse estimaciones de errores para las mediciones de campo, la compilación de los datos y el análisis de estos. Para garantizar la transparencia, la base de datos con las mediciones y los cálculos de campo se pondrán a disposición del público, y los datos de actividad estarán</a:t>
            </a:r>
            <a:r>
              <a:rPr lang="es-AR" sz="1200" kern="1200" baseline="0" noProof="0" dirty="0" smtClean="0">
                <a:solidFill>
                  <a:schemeClr val="tx1"/>
                </a:solidFill>
                <a:effectLst/>
                <a:latin typeface="+mn-lt"/>
              </a:rPr>
              <a:t> disponibles </a:t>
            </a:r>
            <a:r>
              <a:rPr lang="es-AR" sz="1200" kern="1200" noProof="0" dirty="0" smtClean="0">
                <a:solidFill>
                  <a:schemeClr val="tx1"/>
                </a:solidFill>
                <a:effectLst/>
                <a:latin typeface="+mn-lt"/>
              </a:rPr>
              <a:t>a través de un sistema de información geográfica (SIG)</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basado en la Web.</a:t>
            </a:r>
            <a:endParaRPr lang="es-AR" noProof="0" dirty="0" smtClean="0"/>
          </a:p>
          <a:p>
            <a:pPr>
              <a:buFont typeface="Arial" pitchFamily="34" charset="0"/>
              <a:buChar char="•"/>
            </a:pPr>
            <a:endParaRPr lang="es-AR" noProof="0" dirty="0" smtClean="0"/>
          </a:p>
          <a:p>
            <a:pPr>
              <a:buFont typeface="Arial" pitchFamily="34" charset="0"/>
              <a:buNone/>
            </a:pPr>
            <a:r>
              <a:rPr lang="es-AR" u="none" noProof="0" dirty="0" smtClean="0"/>
              <a:t>Fuente: RDC, 2010</a:t>
            </a:r>
            <a:r>
              <a:rPr lang="en-US" u="none" dirty="0" smtClean="0"/>
              <a:t>. </a:t>
            </a:r>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a:t>
            </a:fld>
            <a:endParaRPr lang="es-ES" dirty="0"/>
          </a:p>
        </p:txBody>
      </p:sp>
    </p:spTree>
    <p:extLst>
      <p:ext uri="{BB962C8B-B14F-4D97-AF65-F5344CB8AC3E}">
        <p14:creationId xmlns:p14="http://schemas.microsoft.com/office/powerpoint/2010/main" val="217552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s-AR" noProof="0" dirty="0" smtClean="0"/>
              <a:t>El desarrollo de la capacidad institucional es fundamental. P</a:t>
            </a:r>
            <a:r>
              <a:rPr lang="es-AR" sz="1200" kern="1200" noProof="0" dirty="0" smtClean="0">
                <a:solidFill>
                  <a:schemeClr val="tx1"/>
                </a:solidFill>
                <a:latin typeface="+mn-lt"/>
              </a:rPr>
              <a:t>ara proporcionar el marco, se necesita una preparación y asociaciones y cooperación institucionales sólidas en todos los niveles.</a:t>
            </a:r>
          </a:p>
          <a:p>
            <a:pPr marL="171450" indent="-171450">
              <a:buFontTx/>
              <a:buChar char="-"/>
            </a:pPr>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11</a:t>
            </a:fld>
            <a:endParaRPr lang="es-ES" dirty="0"/>
          </a:p>
        </p:txBody>
      </p:sp>
    </p:spTree>
    <p:extLst>
      <p:ext uri="{BB962C8B-B14F-4D97-AF65-F5344CB8AC3E}">
        <p14:creationId xmlns:p14="http://schemas.microsoft.com/office/powerpoint/2010/main" val="37299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es-AR" sz="1200" b="1" kern="1200" noProof="0" dirty="0" smtClean="0">
                <a:solidFill>
                  <a:srgbClr val="FF0000"/>
                </a:solidFill>
                <a:effectLst/>
                <a:latin typeface="+mn-lt"/>
              </a:rPr>
              <a:t>Seguimiento</a:t>
            </a:r>
            <a:r>
              <a:rPr lang="es-AR" sz="1200" b="1" kern="1200" baseline="0" noProof="0" dirty="0" smtClean="0">
                <a:solidFill>
                  <a:srgbClr val="FF0000"/>
                </a:solidFill>
                <a:effectLst/>
                <a:latin typeface="+mn-lt"/>
              </a:rPr>
              <a:t> </a:t>
            </a:r>
            <a:r>
              <a:rPr lang="es-AR" sz="1200" b="1" kern="1200" noProof="0" dirty="0" smtClean="0">
                <a:solidFill>
                  <a:srgbClr val="FF0000"/>
                </a:solidFill>
                <a:effectLst/>
                <a:latin typeface="+mn-lt"/>
              </a:rPr>
              <a:t>de salvaguardias y beneficios conjuntos</a:t>
            </a:r>
            <a:endParaRPr lang="es-AR" sz="1200" kern="1200" noProof="0" dirty="0" smtClean="0">
              <a:solidFill>
                <a:srgbClr val="FF0000"/>
              </a:solidFill>
              <a:effectLst/>
              <a:latin typeface="+mn-lt"/>
              <a:ea typeface="+mn-ea"/>
              <a:cs typeface="+mn-cs"/>
            </a:endParaRPr>
          </a:p>
          <a:p>
            <a:pPr marL="0" indent="0">
              <a:buFontTx/>
              <a:buNone/>
            </a:pPr>
            <a:r>
              <a:rPr lang="es-AR" sz="1200" b="0" kern="1200" noProof="0" dirty="0" smtClean="0">
                <a:solidFill>
                  <a:srgbClr val="FF0000"/>
                </a:solidFill>
                <a:effectLst/>
                <a:latin typeface="+mn-lt"/>
              </a:rPr>
              <a:t>A fin de lograr una implementación eficaz, eficiente y equitativa </a:t>
            </a:r>
            <a:r>
              <a:rPr lang="es-AR" sz="1200" kern="1200" noProof="0" dirty="0" smtClean="0">
                <a:solidFill>
                  <a:schemeClr val="tx1"/>
                </a:solidFill>
                <a:effectLst/>
                <a:latin typeface="+mn-lt"/>
              </a:rPr>
              <a:t>de las actividades de REDD+, el proceso de MNV, además de incluir el seguimiento del carbono, incluye el</a:t>
            </a:r>
            <a:r>
              <a:rPr lang="es-AR" sz="1200" kern="1200" baseline="0" noProof="0" dirty="0" smtClean="0">
                <a:solidFill>
                  <a:schemeClr val="tx1"/>
                </a:solidFill>
                <a:effectLst/>
                <a:latin typeface="+mn-lt"/>
              </a:rPr>
              <a:t> seguimiento </a:t>
            </a:r>
            <a:r>
              <a:rPr lang="es-AR" sz="1200" kern="1200" noProof="0" dirty="0" smtClean="0">
                <a:solidFill>
                  <a:schemeClr val="tx1"/>
                </a:solidFill>
                <a:effectLst/>
                <a:latin typeface="+mn-lt"/>
              </a:rPr>
              <a:t>de aspectos relacionados con la gestión de gobierno</a:t>
            </a:r>
            <a:r>
              <a:rPr lang="es-AR" sz="1200" kern="1200" baseline="0" noProof="0" dirty="0" smtClean="0">
                <a:solidFill>
                  <a:schemeClr val="tx1"/>
                </a:solidFill>
                <a:effectLst/>
                <a:latin typeface="+mn-lt"/>
              </a:rPr>
              <a:t> y con </a:t>
            </a:r>
            <a:r>
              <a:rPr lang="es-AR" sz="1200" kern="1200" noProof="0" dirty="0" smtClean="0">
                <a:solidFill>
                  <a:schemeClr val="tx1"/>
                </a:solidFill>
                <a:effectLst/>
                <a:latin typeface="+mn-lt"/>
              </a:rPr>
              <a:t>dimensiones económicas, ambientales y socioculturales. </a:t>
            </a:r>
          </a:p>
          <a:p>
            <a:pPr marL="171450" indent="-171450">
              <a:buFontTx/>
              <a:buChar char="-"/>
            </a:pPr>
            <a:endParaRPr lang="es-AR" sz="1200" kern="1200" noProof="0" dirty="0" smtClean="0">
              <a:solidFill>
                <a:schemeClr val="tx1"/>
              </a:solidFill>
              <a:effectLst/>
              <a:latin typeface="+mn-lt"/>
              <a:ea typeface="+mn-ea"/>
              <a:cs typeface="+mn-cs"/>
            </a:endParaRPr>
          </a:p>
          <a:p>
            <a:pPr marL="0" indent="0">
              <a:buFontTx/>
              <a:buNone/>
            </a:pPr>
            <a:r>
              <a:rPr lang="es-AR" sz="1200" kern="1200" noProof="0" dirty="0" smtClean="0">
                <a:solidFill>
                  <a:schemeClr val="tx1"/>
                </a:solidFill>
                <a:effectLst/>
                <a:latin typeface="+mn-lt"/>
              </a:rPr>
              <a:t>La gestión de gobierno debe ser transparente, estar sujeta a rendición de cuentas e involucrar la participación de las comunidades locales. Los aspectos económicos se relacionan con la distribución de costos y beneficios en las actividades de REDD+. Los aspectos ambientales también son conocidos como los beneficios conjuntos de REDD+ e incluyen funciones y servicios forestales, como calidad del agua, productos forestales que no son madera y biodiversidad. Los efectos de los beneficios económicos de las actividades de REDD+ sobre la dimensión sociocultural podrían incluir salud, educación y calidad de los servicios públicos, entre otros.</a:t>
            </a:r>
          </a:p>
          <a:p>
            <a:pPr marL="171450" indent="-171450">
              <a:buFontTx/>
              <a:buChar char="-"/>
            </a:pPr>
            <a:endParaRPr lang="es-AR" sz="1200" kern="1200" noProof="0" dirty="0" smtClean="0">
              <a:solidFill>
                <a:schemeClr val="tx1"/>
              </a:solidFill>
              <a:effectLst/>
              <a:latin typeface="+mn-lt"/>
              <a:ea typeface="+mn-ea"/>
              <a:cs typeface="+mn-cs"/>
            </a:endParaRPr>
          </a:p>
          <a:p>
            <a:pPr marL="0" indent="0">
              <a:buFontTx/>
              <a:buNone/>
            </a:pPr>
            <a:r>
              <a:rPr lang="es-AR" sz="1200" kern="1200" noProof="0" dirty="0" smtClean="0">
                <a:solidFill>
                  <a:schemeClr val="tx1"/>
                </a:solidFill>
                <a:latin typeface="+mn-lt"/>
              </a:rPr>
              <a:t>El seguimiento</a:t>
            </a:r>
            <a:r>
              <a:rPr lang="es-AR" sz="1200" kern="1200" baseline="0" noProof="0" dirty="0" smtClean="0">
                <a:solidFill>
                  <a:schemeClr val="tx1"/>
                </a:solidFill>
                <a:latin typeface="+mn-lt"/>
              </a:rPr>
              <a:t> </a:t>
            </a:r>
            <a:r>
              <a:rPr lang="es-AR" sz="1200" kern="1200" noProof="0" dirty="0" smtClean="0">
                <a:solidFill>
                  <a:schemeClr val="tx1"/>
                </a:solidFill>
                <a:latin typeface="+mn-lt"/>
              </a:rPr>
              <a:t>de estas cuatro dimensiones se relaciona con las salvaguardias de REDD+ que aseguran que no haya efectos negativos para la población</a:t>
            </a:r>
            <a:r>
              <a:rPr lang="es-AR" sz="1200" kern="1200" baseline="0" noProof="0" dirty="0" smtClean="0">
                <a:solidFill>
                  <a:schemeClr val="tx1"/>
                </a:solidFill>
                <a:latin typeface="+mn-lt"/>
              </a:rPr>
              <a:t> </a:t>
            </a:r>
            <a:r>
              <a:rPr lang="es-AR" sz="1200" kern="1200" noProof="0" dirty="0" smtClean="0">
                <a:solidFill>
                  <a:schemeClr val="tx1"/>
                </a:solidFill>
                <a:latin typeface="+mn-lt"/>
              </a:rPr>
              <a:t>y el medio ambiente locales. Para implementar el MNV de las actividades</a:t>
            </a:r>
            <a:r>
              <a:rPr lang="es-AR" sz="1200" kern="1200" baseline="0" noProof="0" dirty="0" smtClean="0">
                <a:solidFill>
                  <a:schemeClr val="tx1"/>
                </a:solidFill>
                <a:latin typeface="+mn-lt"/>
              </a:rPr>
              <a:t> de </a:t>
            </a:r>
            <a:r>
              <a:rPr lang="es-AR" sz="1200" kern="1200" noProof="0" dirty="0" smtClean="0">
                <a:solidFill>
                  <a:schemeClr val="tx1"/>
                </a:solidFill>
                <a:latin typeface="+mn-lt"/>
              </a:rPr>
              <a:t>REDD+, se establecerá un sistema integrado de MNV con un enfoque participativo. Durante el proceso de recopilación, producción y consolidación de los datos, es necesario integrar datos de diversas escalas y niveles. El IFN ayudará</a:t>
            </a:r>
            <a:r>
              <a:rPr lang="es-AR" sz="1200" kern="1200" baseline="0" noProof="0" dirty="0" smtClean="0">
                <a:solidFill>
                  <a:schemeClr val="tx1"/>
                </a:solidFill>
                <a:latin typeface="+mn-lt"/>
              </a:rPr>
              <a:t> a cumplir </a:t>
            </a:r>
            <a:r>
              <a:rPr lang="es-AR" sz="1200" kern="1200" noProof="0" dirty="0" smtClean="0">
                <a:solidFill>
                  <a:schemeClr val="tx1"/>
                </a:solidFill>
                <a:latin typeface="+mn-lt"/>
              </a:rPr>
              <a:t>diferentes objetivos de gestión forestal y también podrá</a:t>
            </a:r>
            <a:r>
              <a:rPr lang="es-AR" sz="1200" kern="1200" baseline="0" noProof="0" dirty="0" smtClean="0">
                <a:solidFill>
                  <a:schemeClr val="tx1"/>
                </a:solidFill>
                <a:latin typeface="+mn-lt"/>
              </a:rPr>
              <a:t> </a:t>
            </a:r>
            <a:r>
              <a:rPr lang="es-AR" sz="1200" kern="1200" noProof="0" dirty="0" smtClean="0">
                <a:solidFill>
                  <a:schemeClr val="tx1"/>
                </a:solidFill>
                <a:latin typeface="+mn-lt"/>
              </a:rPr>
              <a:t>proporcionar datos sobre la biodiversidad y los factores socioeconómicos.</a:t>
            </a:r>
            <a:endParaRPr lang="es-A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a:t>
            </a:fld>
            <a:endParaRPr lang="es-ES" dirty="0"/>
          </a:p>
        </p:txBody>
      </p:sp>
    </p:spTree>
    <p:extLst>
      <p:ext uri="{BB962C8B-B14F-4D97-AF65-F5344CB8AC3E}">
        <p14:creationId xmlns:p14="http://schemas.microsoft.com/office/powerpoint/2010/main" val="136457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es-AR" sz="1200" b="1" kern="1200" noProof="0" dirty="0" smtClean="0">
                <a:solidFill>
                  <a:schemeClr val="tx1"/>
                </a:solidFill>
                <a:effectLst/>
                <a:latin typeface="+mn-lt"/>
              </a:rPr>
              <a:t>Instituciones y fortalecimiento</a:t>
            </a:r>
            <a:r>
              <a:rPr lang="es-AR" sz="1200" b="1" kern="1200" baseline="0" noProof="0" dirty="0" smtClean="0">
                <a:solidFill>
                  <a:schemeClr val="tx1"/>
                </a:solidFill>
                <a:effectLst/>
                <a:latin typeface="+mn-lt"/>
              </a:rPr>
              <a:t> </a:t>
            </a:r>
            <a:r>
              <a:rPr lang="es-AR" sz="1200" b="1" kern="1200" noProof="0" dirty="0" smtClean="0">
                <a:solidFill>
                  <a:schemeClr val="tx1"/>
                </a:solidFill>
                <a:effectLst/>
                <a:latin typeface="+mn-lt"/>
              </a:rPr>
              <a:t>de la capacidad </a:t>
            </a:r>
            <a:endParaRPr lang="es-AR" sz="1200" kern="1200" noProof="0" dirty="0" smtClean="0">
              <a:solidFill>
                <a:schemeClr val="tx1"/>
              </a:solidFill>
              <a:effectLst/>
              <a:latin typeface="+mn-lt"/>
              <a:ea typeface="+mn-ea"/>
              <a:cs typeface="+mn-cs"/>
            </a:endParaRPr>
          </a:p>
          <a:p>
            <a:r>
              <a:rPr lang="es-AR" sz="1200" kern="1200" noProof="0" dirty="0" smtClean="0">
                <a:solidFill>
                  <a:schemeClr val="tx1"/>
                </a:solidFill>
                <a:effectLst/>
                <a:latin typeface="+mn-lt"/>
              </a:rPr>
              <a:t>Las siguientes instituciones nacionales participarán en la implementación del sistema de MNV de las actividades de REDD+:</a:t>
            </a:r>
          </a:p>
          <a:p>
            <a:pPr marL="171450" lvl="0" indent="-171450">
              <a:buFont typeface="Arial" charset="0"/>
              <a:buChar char="•"/>
            </a:pPr>
            <a:r>
              <a:rPr lang="es-AR" sz="1200" kern="1200" noProof="0" dirty="0" smtClean="0">
                <a:solidFill>
                  <a:schemeClr val="tx1"/>
                </a:solidFill>
                <a:effectLst/>
                <a:latin typeface="+mn-lt"/>
              </a:rPr>
              <a:t>Dirección de Inventario y Gestión Forestales, responsable de la implementación del IFN y los </a:t>
            </a:r>
            <a:r>
              <a:rPr lang="es-AR" sz="1200" noProof="0" dirty="0" smtClean="0"/>
              <a:t>sistemas de vigilancia satelital de las tierras</a:t>
            </a:r>
            <a:endParaRPr lang="es-AR" sz="1200" kern="1200" noProof="0" dirty="0" smtClean="0">
              <a:solidFill>
                <a:schemeClr val="tx1"/>
              </a:solidFill>
              <a:effectLst/>
              <a:latin typeface="+mn-lt"/>
            </a:endParaRPr>
          </a:p>
          <a:p>
            <a:pPr marL="171450" lvl="0" indent="-171450">
              <a:buFont typeface="Arial" charset="0"/>
              <a:buChar char="•"/>
            </a:pPr>
            <a:r>
              <a:rPr lang="es-AR" sz="1200" kern="1200" noProof="0" dirty="0" smtClean="0">
                <a:solidFill>
                  <a:schemeClr val="tx1"/>
                </a:solidFill>
                <a:effectLst/>
                <a:latin typeface="+mn-lt"/>
              </a:rPr>
              <a:t>Dirección de Desarrollo Sostenible, responsable de compilar un inventario nacional de GEI e informarlo a la CMNUCC</a:t>
            </a:r>
          </a:p>
          <a:p>
            <a:pPr marL="171450" lvl="0" indent="-171450">
              <a:buFont typeface="Arial" charset="0"/>
              <a:buChar char="•"/>
            </a:pPr>
            <a:r>
              <a:rPr lang="es-AR" sz="1200" kern="1200" noProof="0" dirty="0" smtClean="0">
                <a:solidFill>
                  <a:schemeClr val="tx1"/>
                </a:solidFill>
                <a:effectLst/>
                <a:latin typeface="+mn-lt"/>
              </a:rPr>
              <a:t>Universidades de Kisangani y Kinshasa, donde se imparte capacitación sobre cómo implementar el IFN</a:t>
            </a:r>
          </a:p>
          <a:p>
            <a:r>
              <a:rPr lang="es-AR" sz="1200" kern="1200" noProof="0" dirty="0" smtClean="0">
                <a:solidFill>
                  <a:schemeClr val="tx1"/>
                </a:solidFill>
                <a:effectLst/>
                <a:latin typeface="+mn-lt"/>
              </a:rPr>
              <a:t> </a:t>
            </a:r>
          </a:p>
          <a:p>
            <a:pPr marL="171450" indent="-171450">
              <a:buFontTx/>
              <a:buChar char="-"/>
            </a:pPr>
            <a:r>
              <a:rPr lang="es-AR" sz="1200" kern="1200" noProof="0" dirty="0" smtClean="0">
                <a:solidFill>
                  <a:schemeClr val="tx1"/>
                </a:solidFill>
                <a:effectLst/>
                <a:latin typeface="+mn-lt"/>
              </a:rPr>
              <a:t>La RDC se encuentra en la primera etapa</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del establecimiento de MNV de las actividades de REDD+, y es necesario desarrollar la capacidad institucional y técnica. </a:t>
            </a:r>
          </a:p>
          <a:p>
            <a:pPr marL="0" indent="0">
              <a:buFontTx/>
              <a:buNone/>
            </a:pPr>
            <a:endParaRPr lang="es-AR" sz="1200" kern="1200" noProof="0" dirty="0" smtClean="0">
              <a:solidFill>
                <a:schemeClr val="tx1"/>
              </a:solidFill>
              <a:effectLst/>
              <a:latin typeface="+mn-lt"/>
              <a:ea typeface="+mn-ea"/>
              <a:cs typeface="+mn-cs"/>
            </a:endParaRPr>
          </a:p>
          <a:p>
            <a:pPr marL="171450" indent="-171450">
              <a:buFontTx/>
              <a:buChar char="-"/>
            </a:pPr>
            <a:r>
              <a:rPr lang="es-AR" sz="1200" kern="1200" noProof="0" dirty="0" smtClean="0">
                <a:solidFill>
                  <a:schemeClr val="tx1"/>
                </a:solidFill>
                <a:effectLst/>
                <a:latin typeface="+mn-lt"/>
              </a:rPr>
              <a:t>Se</a:t>
            </a:r>
            <a:r>
              <a:rPr lang="es-AR" sz="1200" kern="1200" baseline="0" noProof="0" dirty="0" smtClean="0">
                <a:solidFill>
                  <a:schemeClr val="tx1"/>
                </a:solidFill>
                <a:effectLst/>
                <a:latin typeface="+mn-lt"/>
              </a:rPr>
              <a:t> cuenta con ciertos conocimientos especializados nacionales</a:t>
            </a:r>
            <a:r>
              <a:rPr lang="es-AR" sz="1200" kern="1200" noProof="0" dirty="0" smtClean="0">
                <a:solidFill>
                  <a:schemeClr val="tx1"/>
                </a:solidFill>
                <a:effectLst/>
                <a:latin typeface="+mn-lt"/>
              </a:rPr>
              <a:t>, que constituyen un punto de partida para el fortalecimiento de la capacidad, y el objetivo es involucrar a las comunidades locales, organizaciones</a:t>
            </a:r>
            <a:r>
              <a:rPr lang="es-AR" sz="1200" kern="1200" baseline="0" noProof="0" dirty="0" smtClean="0">
                <a:solidFill>
                  <a:schemeClr val="tx1"/>
                </a:solidFill>
                <a:effectLst/>
                <a:latin typeface="+mn-lt"/>
              </a:rPr>
              <a:t> no gubernamentales</a:t>
            </a:r>
            <a:r>
              <a:rPr lang="es-AR" sz="1200" kern="1200" noProof="0" dirty="0" smtClean="0">
                <a:solidFill>
                  <a:schemeClr val="tx1"/>
                </a:solidFill>
                <a:effectLst/>
                <a:latin typeface="+mn-lt"/>
              </a:rPr>
              <a:t>, diferentes organismos</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e instituciones gubernamentales, y el sector privado en la realización de actividades de MNV. Sin embargo, es necesario establecer nuevos espacios de oficinas y estaciones de</a:t>
            </a:r>
            <a:r>
              <a:rPr lang="es-AR" sz="1200" kern="1200" baseline="0" noProof="0" dirty="0" smtClean="0">
                <a:solidFill>
                  <a:schemeClr val="tx1"/>
                </a:solidFill>
                <a:effectLst/>
                <a:latin typeface="+mn-lt"/>
              </a:rPr>
              <a:t> campo</a:t>
            </a:r>
            <a:r>
              <a:rPr lang="es-AR" sz="1200" kern="1200" noProof="0" dirty="0" smtClean="0">
                <a:solidFill>
                  <a:schemeClr val="tx1"/>
                </a:solidFill>
                <a:effectLst/>
                <a:latin typeface="+mn-lt"/>
              </a:rPr>
              <a:t>. </a:t>
            </a:r>
          </a:p>
          <a:p>
            <a:pPr marL="171450" indent="-171450">
              <a:buFontTx/>
              <a:buChar char="-"/>
            </a:pPr>
            <a:endParaRPr lang="es-AR" sz="1200" kern="1200" noProof="0" dirty="0" smtClean="0">
              <a:solidFill>
                <a:schemeClr val="tx1"/>
              </a:solidFill>
              <a:effectLst/>
              <a:latin typeface="+mn-lt"/>
              <a:ea typeface="+mn-ea"/>
              <a:cs typeface="+mn-cs"/>
            </a:endParaRPr>
          </a:p>
          <a:p>
            <a:pPr marL="171450" indent="-171450">
              <a:buFontTx/>
              <a:buChar char="-"/>
            </a:pPr>
            <a:r>
              <a:rPr lang="es-AR" sz="1200" kern="1200" noProof="0" dirty="0" smtClean="0">
                <a:solidFill>
                  <a:schemeClr val="tx1"/>
                </a:solidFill>
                <a:effectLst/>
                <a:latin typeface="+mn-lt"/>
              </a:rPr>
              <a:t>Con la ayuda de conocimientos especializados y actividades de capacitación</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internacionales, se fortalecerán</a:t>
            </a:r>
            <a:r>
              <a:rPr lang="es-AR" sz="1200" kern="1200" baseline="0" noProof="0" dirty="0" smtClean="0">
                <a:solidFill>
                  <a:schemeClr val="tx1"/>
                </a:solidFill>
                <a:effectLst/>
                <a:latin typeface="+mn-lt"/>
              </a:rPr>
              <a:t> las</a:t>
            </a:r>
            <a:r>
              <a:rPr lang="es-AR" sz="1200" kern="1200" noProof="0" dirty="0" smtClean="0">
                <a:solidFill>
                  <a:schemeClr val="tx1"/>
                </a:solidFill>
                <a:effectLst/>
                <a:latin typeface="+mn-lt"/>
              </a:rPr>
              <a:t> capacidades técnicas e institucionales para generar un sistema de MNV totalmente operativo. Estas actividades incluirán la capacitación del personal para familiarizarlo con los requisitos internacionales de la CMNUCC y del IPCC y el</a:t>
            </a:r>
            <a:r>
              <a:rPr lang="es-AR" sz="1200" kern="1200" baseline="0" noProof="0" dirty="0" smtClean="0">
                <a:solidFill>
                  <a:schemeClr val="tx1"/>
                </a:solidFill>
                <a:effectLst/>
                <a:latin typeface="+mn-lt"/>
              </a:rPr>
              <a:t> procedimiento para </a:t>
            </a:r>
            <a:r>
              <a:rPr lang="es-AR" sz="1200" kern="1200" noProof="0" dirty="0" smtClean="0">
                <a:solidFill>
                  <a:schemeClr val="tx1"/>
                </a:solidFill>
                <a:effectLst/>
                <a:latin typeface="+mn-lt"/>
              </a:rPr>
              <a:t>presentar informes sobre emisiones y remociones de GEI. También necesitarán aprender</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los aspectos técnicos de la iniciativa, como el uso de detección remota y técnicas de SIG, cómo tomar mediciones de campo y cómo gestionar los datos.</a:t>
            </a:r>
          </a:p>
          <a:p>
            <a:r>
              <a:rPr lang="en-GB" sz="1200" b="1" kern="1200" dirty="0" smtClean="0">
                <a:solidFill>
                  <a:schemeClr val="tx1"/>
                </a:solidFill>
                <a:effectLst/>
                <a:latin typeface="+mn-lt"/>
              </a:rPr>
              <a:t> </a:t>
            </a:r>
            <a:endParaRPr lang="es-ES" sz="1200" kern="1200" dirty="0" smtClean="0">
              <a:solidFill>
                <a:schemeClr val="tx1"/>
              </a:solidFill>
              <a:effectLst/>
              <a:latin typeface="+mn-lt"/>
              <a:ea typeface="+mn-ea"/>
              <a:cs typeface="+mn-cs"/>
            </a:endParaRPr>
          </a:p>
          <a:p>
            <a:pPr marL="171450" indent="-171450">
              <a:buFontTx/>
              <a:buChar char="-"/>
            </a:pPr>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a:t>
            </a:fld>
            <a:endParaRPr lang="es-ES" dirty="0"/>
          </a:p>
        </p:txBody>
      </p:sp>
    </p:spTree>
    <p:extLst>
      <p:ext uri="{BB962C8B-B14F-4D97-AF65-F5344CB8AC3E}">
        <p14:creationId xmlns:p14="http://schemas.microsoft.com/office/powerpoint/2010/main" val="389264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es-AR" sz="1200" b="1" kern="1200" noProof="0" dirty="0" smtClean="0">
                <a:solidFill>
                  <a:schemeClr val="tx1"/>
                </a:solidFill>
                <a:effectLst/>
                <a:latin typeface="+mn-lt"/>
              </a:rPr>
              <a:t>Introducción</a:t>
            </a:r>
            <a:endParaRPr lang="es-AR" sz="1200" kern="1200" noProof="0" dirty="0" smtClean="0">
              <a:solidFill>
                <a:schemeClr val="tx1"/>
              </a:solidFill>
              <a:effectLst/>
              <a:latin typeface="+mn-lt"/>
              <a:ea typeface="+mn-ea"/>
              <a:cs typeface="+mn-cs"/>
            </a:endParaRPr>
          </a:p>
          <a:p>
            <a:r>
              <a:rPr lang="es-AR" sz="1200" kern="1200" noProof="0" dirty="0" smtClean="0">
                <a:solidFill>
                  <a:schemeClr val="tx1"/>
                </a:solidFill>
                <a:effectLst/>
                <a:latin typeface="+mn-lt"/>
              </a:rPr>
              <a:t>Guyana participa en las actividades de REDD+ desde 2008. Desde entonces, se ha logrado un avance considerable en la elaboración de una estrategia nacional de REDD+, la implementación de actividades piloto de demostración y la creación de un sistema nacional de MNV para REDD+. El proceso comenzó con la nota de preparación y la propuesta de preparación, en las</a:t>
            </a:r>
            <a:r>
              <a:rPr lang="es-AR" sz="1200" kern="1200" baseline="0" noProof="0" dirty="0" smtClean="0">
                <a:solidFill>
                  <a:schemeClr val="tx1"/>
                </a:solidFill>
                <a:effectLst/>
                <a:latin typeface="+mn-lt"/>
              </a:rPr>
              <a:t> que se d</a:t>
            </a:r>
            <a:r>
              <a:rPr lang="es-AR" sz="1200" kern="1200" noProof="0" dirty="0" smtClean="0">
                <a:solidFill>
                  <a:schemeClr val="tx1"/>
                </a:solidFill>
                <a:effectLst/>
                <a:latin typeface="+mn-lt"/>
              </a:rPr>
              <a:t>efinieron las estrategias de REDD, y continuó con la elaboración de una hoja de ruta para</a:t>
            </a:r>
            <a:r>
              <a:rPr lang="es-AR" sz="1200" kern="1200" baseline="0" noProof="0" dirty="0" smtClean="0">
                <a:solidFill>
                  <a:schemeClr val="tx1"/>
                </a:solidFill>
                <a:effectLst/>
                <a:latin typeface="+mn-lt"/>
              </a:rPr>
              <a:t> fortalecer en forma sostenida las </a:t>
            </a:r>
            <a:r>
              <a:rPr lang="es-AR" sz="1200" kern="1200" noProof="0" dirty="0" smtClean="0">
                <a:solidFill>
                  <a:schemeClr val="tx1"/>
                </a:solidFill>
                <a:effectLst/>
                <a:latin typeface="+mn-lt"/>
              </a:rPr>
              <a:t>capacidades del país en materia</a:t>
            </a:r>
            <a:r>
              <a:rPr lang="es-AR" sz="1200" kern="1200" baseline="0" noProof="0" dirty="0" smtClean="0">
                <a:solidFill>
                  <a:schemeClr val="tx1"/>
                </a:solidFill>
                <a:effectLst/>
                <a:latin typeface="+mn-lt"/>
              </a:rPr>
              <a:t> de</a:t>
            </a:r>
            <a:r>
              <a:rPr lang="es-AR" sz="1200" kern="1200" noProof="0" dirty="0" smtClean="0">
                <a:solidFill>
                  <a:schemeClr val="tx1"/>
                </a:solidFill>
                <a:effectLst/>
                <a:latin typeface="+mn-lt"/>
              </a:rPr>
              <a:t> MNV. Guyana está recibiendo apoyo del FCPF del Banco Mundial y del Gobierno de Noruega durante las diferentes etapas de implementación de REDD+.</a:t>
            </a:r>
          </a:p>
          <a:p>
            <a:r>
              <a:rPr lang="es-AR" sz="1200" b="1" kern="1200" noProof="0" dirty="0" smtClean="0">
                <a:solidFill>
                  <a:schemeClr val="tx1"/>
                </a:solidFill>
                <a:effectLst/>
                <a:latin typeface="+mn-lt"/>
              </a:rPr>
              <a:t> </a:t>
            </a:r>
            <a:endParaRPr lang="es-AR" sz="1200" kern="1200" noProof="0" dirty="0" smtClean="0">
              <a:solidFill>
                <a:schemeClr val="tx1"/>
              </a:solidFill>
              <a:effectLst/>
              <a:latin typeface="+mn-lt"/>
              <a:ea typeface="+mn-ea"/>
              <a:cs typeface="+mn-cs"/>
            </a:endParaRPr>
          </a:p>
          <a:p>
            <a:r>
              <a:rPr lang="es-AR" sz="1200" b="1" kern="1200" noProof="0" dirty="0" smtClean="0">
                <a:solidFill>
                  <a:schemeClr val="tx1"/>
                </a:solidFill>
                <a:effectLst/>
                <a:latin typeface="+mn-lt"/>
              </a:rPr>
              <a:t>Objetivos del proceso de desarrollo de la capacidad</a:t>
            </a:r>
            <a:endParaRPr lang="es-AR" sz="1200" kern="1200" noProof="0" dirty="0" smtClean="0">
              <a:solidFill>
                <a:schemeClr val="tx1"/>
              </a:solidFill>
              <a:effectLst/>
              <a:latin typeface="+mn-lt"/>
              <a:ea typeface="+mn-ea"/>
              <a:cs typeface="+mn-cs"/>
            </a:endParaRPr>
          </a:p>
          <a:p>
            <a:r>
              <a:rPr lang="es-AR" sz="1200" kern="1200" noProof="0" dirty="0" smtClean="0">
                <a:solidFill>
                  <a:schemeClr val="tx1"/>
                </a:solidFill>
                <a:effectLst/>
                <a:latin typeface="+mn-lt"/>
              </a:rPr>
              <a:t>El objetivo general del proceso de desarrollo de la capacidad de MNV en Guyana es establecer un sistema sostenido de MNV para las actividades de REDD+ a</a:t>
            </a:r>
            <a:r>
              <a:rPr lang="es-AR" sz="1200" kern="1200" baseline="0" noProof="0" dirty="0" smtClean="0">
                <a:solidFill>
                  <a:schemeClr val="tx1"/>
                </a:solidFill>
                <a:effectLst/>
                <a:latin typeface="+mn-lt"/>
              </a:rPr>
              <a:t> fin de</a:t>
            </a:r>
            <a:r>
              <a:rPr lang="es-AR" sz="1200" kern="1200" noProof="0" dirty="0" smtClean="0">
                <a:solidFill>
                  <a:schemeClr val="tx1"/>
                </a:solidFill>
                <a:effectLst/>
                <a:latin typeface="+mn-lt"/>
              </a:rPr>
              <a:t> respaldar la estimación, notificación y verificación anuales de las emisiones y remociones de carbono relacionadas con los bosques a nivel nacional. El sistema debe basarse en las capacidades y los datos existentes, teniendo en cuenta los requisitos internacionales y las necesidades nacionales; debe incluir la MNV nacional y subnacionales sistemáticas para las actividades locales de REDD+, y debe ser flexible de modo tal que las actividades puedan ajustarse a los acuerdos internacionales y las políticas nacionales. La</a:t>
            </a:r>
            <a:r>
              <a:rPr lang="es-AR" sz="1200" kern="1200" baseline="0" noProof="0" dirty="0" smtClean="0">
                <a:solidFill>
                  <a:schemeClr val="tx1"/>
                </a:solidFill>
                <a:effectLst/>
                <a:latin typeface="+mn-lt"/>
              </a:rPr>
              <a:t> elaboración </a:t>
            </a:r>
            <a:r>
              <a:rPr lang="es-AR" sz="1200" kern="1200" noProof="0" dirty="0" smtClean="0">
                <a:solidFill>
                  <a:schemeClr val="tx1"/>
                </a:solidFill>
                <a:effectLst/>
                <a:latin typeface="+mn-lt"/>
              </a:rPr>
              <a:t>del sistema de MNV está directamente vinculado con el desarrollo de la política de REDD+, y la implementación y las políticas nacionales deben impulsar las actividades de MNV y viceversa. Se sigue el enfoque por etapas de REDD+ y se desarrollan las capacidades a lo largo de una hoja de ruta en la que se especifican las prioridades a corto plazo y los objetivos a largo plazo. </a:t>
            </a:r>
          </a:p>
          <a:p>
            <a:r>
              <a:rPr lang="es-AR" sz="1200" kern="1200" noProof="0" dirty="0" smtClean="0">
                <a:solidFill>
                  <a:schemeClr val="tx1"/>
                </a:solidFill>
                <a:effectLst/>
                <a:latin typeface="+mn-lt"/>
              </a:rPr>
              <a:t> </a:t>
            </a:r>
          </a:p>
          <a:p>
            <a:r>
              <a:rPr lang="es-AR" sz="1200" b="1" kern="1200" noProof="0" dirty="0" smtClean="0">
                <a:solidFill>
                  <a:schemeClr val="tx1"/>
                </a:solidFill>
                <a:effectLst/>
                <a:latin typeface="+mn-lt"/>
              </a:rPr>
              <a:t>Evaluación de la brecha de capacidad para los requisitos internacionales y las necesidades nacionales</a:t>
            </a:r>
            <a:endParaRPr lang="es-AR" sz="1200" kern="1200" noProof="0" dirty="0" smtClean="0">
              <a:solidFill>
                <a:schemeClr val="tx1"/>
              </a:solidFill>
              <a:effectLst/>
              <a:latin typeface="+mn-lt"/>
              <a:ea typeface="+mn-ea"/>
              <a:cs typeface="+mn-cs"/>
            </a:endParaRPr>
          </a:p>
          <a:p>
            <a:r>
              <a:rPr lang="es-AR" sz="1200" kern="1200" noProof="0" dirty="0" smtClean="0">
                <a:solidFill>
                  <a:schemeClr val="tx1"/>
                </a:solidFill>
                <a:effectLst/>
                <a:latin typeface="+mn-lt"/>
              </a:rPr>
              <a:t>A partir de una evaluación de las capacidades de Guyana y las características específicas de las actividades de REDD+ se definieron las necesidades de desarrollo de la capacidad que supondría un sistema de MNV para Guyana. Para evaluar la brecha de capacidades se toman como base las capacidades de vigilancia forestal nacional y los requisitos que</a:t>
            </a:r>
            <a:r>
              <a:rPr lang="es-AR" sz="1200" kern="1200" baseline="0" noProof="0" dirty="0" smtClean="0">
                <a:solidFill>
                  <a:schemeClr val="tx1"/>
                </a:solidFill>
                <a:effectLst/>
                <a:latin typeface="+mn-lt"/>
              </a:rPr>
              <a:t> exige </a:t>
            </a:r>
            <a:r>
              <a:rPr lang="es-AR" sz="1200" kern="1200" noProof="0" dirty="0" smtClean="0">
                <a:solidFill>
                  <a:schemeClr val="tx1"/>
                </a:solidFill>
                <a:effectLst/>
                <a:latin typeface="+mn-lt"/>
              </a:rPr>
              <a:t>el sistema de MNV. Se utiliza una hoja de ruta para zanjar la brecha de capacidad y enfocarse en el desarrollo de capacidades para las áreas de acción clave.</a:t>
            </a:r>
          </a:p>
          <a:p>
            <a:endParaRPr lang="es-AR" sz="1200" kern="1200" noProof="0" dirty="0" smtClean="0">
              <a:solidFill>
                <a:schemeClr val="tx1"/>
              </a:solidFill>
              <a:effectLst/>
              <a:latin typeface="+mn-lt"/>
              <a:ea typeface="+mn-ea"/>
              <a:cs typeface="+mn-cs"/>
            </a:endParaRPr>
          </a:p>
          <a:p>
            <a:r>
              <a:rPr lang="es-AR" sz="1200" kern="1200" noProof="0" dirty="0" smtClean="0">
                <a:solidFill>
                  <a:schemeClr val="tx1"/>
                </a:solidFill>
                <a:effectLst/>
                <a:latin typeface="+mn-lt"/>
              </a:rPr>
              <a:t>Fuentes:</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noProof="0" dirty="0" err="1" smtClean="0">
                <a:solidFill>
                  <a:schemeClr val="tx1"/>
                </a:solidFill>
                <a:effectLst/>
                <a:latin typeface="+mn-lt"/>
              </a:rPr>
              <a:t>Bholanath</a:t>
            </a:r>
            <a:r>
              <a:rPr lang="es-AR" sz="1200" kern="1200" noProof="0" dirty="0" smtClean="0">
                <a:solidFill>
                  <a:schemeClr val="tx1"/>
                </a:solidFill>
                <a:effectLst/>
                <a:latin typeface="+mn-lt"/>
              </a:rPr>
              <a:t>, </a:t>
            </a:r>
            <a:r>
              <a:rPr lang="es-AR" sz="1200" kern="1200" noProof="0" dirty="0" err="1" smtClean="0">
                <a:solidFill>
                  <a:schemeClr val="tx1"/>
                </a:solidFill>
                <a:effectLst/>
                <a:latin typeface="+mn-lt"/>
              </a:rPr>
              <a:t>Dewnath</a:t>
            </a:r>
            <a:r>
              <a:rPr lang="es-AR" sz="1200" kern="1200" noProof="0" dirty="0" smtClean="0">
                <a:solidFill>
                  <a:schemeClr val="tx1"/>
                </a:solidFill>
                <a:effectLst/>
                <a:latin typeface="+mn-lt"/>
              </a:rPr>
              <a:t> y Singh, 2012;</a:t>
            </a:r>
          </a:p>
          <a:p>
            <a:r>
              <a:rPr lang="es-AR" sz="1200" kern="1200" noProof="0" dirty="0" smtClean="0">
                <a:solidFill>
                  <a:schemeClr val="tx1"/>
                </a:solidFill>
                <a:effectLst/>
                <a:latin typeface="+mn-lt"/>
              </a:rPr>
              <a:t>Comisión de Silvicultura</a:t>
            </a:r>
            <a:r>
              <a:rPr lang="es-AR" sz="1200" kern="1200" baseline="0" noProof="0" dirty="0" smtClean="0">
                <a:solidFill>
                  <a:schemeClr val="tx1"/>
                </a:solidFill>
                <a:effectLst/>
                <a:latin typeface="+mn-lt"/>
              </a:rPr>
              <a:t> de </a:t>
            </a:r>
            <a:r>
              <a:rPr lang="es-AR" sz="1200" kern="1200" noProof="0" dirty="0" smtClean="0">
                <a:solidFill>
                  <a:schemeClr val="tx1"/>
                </a:solidFill>
                <a:effectLst/>
                <a:latin typeface="+mn-lt"/>
              </a:rPr>
              <a:t>Guyana, 2009;</a:t>
            </a:r>
          </a:p>
          <a:p>
            <a:r>
              <a:rPr lang="es-AR" sz="1200" kern="1200" noProof="0" dirty="0" err="1" smtClean="0">
                <a:solidFill>
                  <a:schemeClr val="tx1"/>
                </a:solidFill>
                <a:effectLst/>
                <a:latin typeface="+mn-lt"/>
              </a:rPr>
              <a:t>Herold</a:t>
            </a:r>
            <a:r>
              <a:rPr lang="es-AR" noProof="0" dirty="0" smtClean="0"/>
              <a:t> </a:t>
            </a:r>
            <a:r>
              <a:rPr lang="es-AR" sz="1200" kern="1200" noProof="0" dirty="0" smtClean="0">
                <a:solidFill>
                  <a:schemeClr val="tx1"/>
                </a:solidFill>
                <a:effectLst/>
                <a:latin typeface="+mn-lt"/>
              </a:rPr>
              <a:t>y </a:t>
            </a:r>
            <a:r>
              <a:rPr lang="es-AR" sz="1200" kern="1200" noProof="0" dirty="0" err="1" smtClean="0">
                <a:solidFill>
                  <a:schemeClr val="tx1"/>
                </a:solidFill>
                <a:effectLst/>
                <a:latin typeface="+mn-lt"/>
              </a:rPr>
              <a:t>Bholanath</a:t>
            </a:r>
            <a:r>
              <a:rPr lang="es-AR" sz="1200" kern="1200" noProof="0" dirty="0" smtClean="0">
                <a:solidFill>
                  <a:schemeClr val="tx1"/>
                </a:solidFill>
                <a:effectLst/>
                <a:latin typeface="+mn-lt"/>
              </a:rPr>
              <a:t>,</a:t>
            </a:r>
            <a:r>
              <a:rPr lang="es-AR" noProof="0" dirty="0" smtClean="0"/>
              <a:t> </a:t>
            </a:r>
            <a:r>
              <a:rPr lang="es-AR" sz="1200" kern="1200" noProof="0" dirty="0" smtClean="0">
                <a:solidFill>
                  <a:schemeClr val="tx1"/>
                </a:solidFill>
                <a:effectLst/>
                <a:latin typeface="+mn-lt"/>
              </a:rPr>
              <a:t>2009</a:t>
            </a:r>
            <a:r>
              <a:rPr lang="en-GB" sz="1200" kern="1200" dirty="0" smtClean="0">
                <a:solidFill>
                  <a:schemeClr val="tx1"/>
                </a:solidFill>
                <a:effectLst/>
                <a:latin typeface="+mn-lt"/>
              </a:rPr>
              <a:t>. </a:t>
            </a:r>
            <a:endParaRPr lang="es-ES" sz="1200"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s-ES" dirty="0"/>
          </a:p>
        </p:txBody>
      </p:sp>
    </p:spTree>
    <p:extLst>
      <p:ext uri="{BB962C8B-B14F-4D97-AF65-F5344CB8AC3E}">
        <p14:creationId xmlns:p14="http://schemas.microsoft.com/office/powerpoint/2010/main" val="366793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ES" noProof="0" dirty="0" smtClean="0"/>
              <a:t>Este cuadro se utilizó para evaluar los datos y las capacidades con los que cuenta actualmente Guyana en materia de vigilancia forestal nacional a fin de responder a las necesidades internacionales.</a:t>
            </a:r>
          </a:p>
          <a:p>
            <a:pPr marL="0" indent="0">
              <a:buFontTx/>
              <a:buNone/>
            </a:pPr>
            <a:endParaRPr lang="es-ES"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1200" kern="1200" noProof="0" dirty="0" smtClean="0">
                <a:solidFill>
                  <a:schemeClr val="tx1"/>
                </a:solidFill>
                <a:effectLst/>
                <a:latin typeface="+mn-lt"/>
              </a:rPr>
              <a:t>Incluyó el análisis de observaciones existentes, registros de datos e información para diversas variables relacionadas con la estimación y presentación de informes sobre las actividades de REDD+. Las variables analizadas incluyeron datos de actividad (cambios en el área forestal), cambios en las reservas de carbono y factores de emisión, quema de biomasa, e infraestructura de datos espaciales. Estas variables y su enfoque principal para REDD+ aparecen enumeradas en el cuadro. El resultado de esta evaluación se presenta con mayores detalles en el anexo II de los ejercicios del módulo 1.2.</a:t>
            </a:r>
            <a:endParaRPr lang="es-ES" sz="1200" kern="1200" noProof="0" dirty="0" smtClean="0">
              <a:solidFill>
                <a:schemeClr val="tx1"/>
              </a:solidFill>
              <a:effectLst/>
              <a:latin typeface="+mn-lt"/>
              <a:ea typeface="+mn-ea"/>
              <a:cs typeface="+mn-cs"/>
            </a:endParaRPr>
          </a:p>
          <a:p>
            <a:pPr marL="171450" indent="-171450">
              <a:buFontTx/>
              <a:buChar char="-"/>
            </a:pPr>
            <a:endParaRPr lang="es-ES" baseline="0" noProof="0" dirty="0" smtClean="0"/>
          </a:p>
          <a:p>
            <a:pPr marL="171450" indent="-171450">
              <a:buFontTx/>
              <a:buChar char="-"/>
            </a:pPr>
            <a:r>
              <a:rPr lang="es-ES" noProof="0" dirty="0" smtClean="0"/>
              <a:t>Los países pueden usar este tipo de cuadro para evaluar sus propios datos y capacidades disponibles, y para determinar dónde es necesario desarrollar capacidades y qué datos deben obtenerse.</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s-ES" dirty="0"/>
          </a:p>
        </p:txBody>
      </p:sp>
    </p:spTree>
    <p:extLst>
      <p:ext uri="{BB962C8B-B14F-4D97-AF65-F5344CB8AC3E}">
        <p14:creationId xmlns:p14="http://schemas.microsoft.com/office/powerpoint/2010/main" val="301897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noProof="0" dirty="0" smtClean="0">
                <a:solidFill>
                  <a:schemeClr val="tx1"/>
                </a:solidFill>
                <a:effectLst/>
                <a:latin typeface="+mn-lt"/>
              </a:rPr>
              <a:t>La evaluación de las necesidades nacionales incluyó un análisis de los factores causantes de la deforestación y los procesos que afectan las reservas de carbono forestal. Se identificaron los</a:t>
            </a:r>
            <a:r>
              <a:rPr lang="es-AR" noProof="0" dirty="0" smtClean="0"/>
              <a:t> </a:t>
            </a:r>
            <a:r>
              <a:rPr lang="es-AR" sz="1200" kern="1200" noProof="0" dirty="0" smtClean="0">
                <a:solidFill>
                  <a:schemeClr val="tx1"/>
                </a:solidFill>
                <a:effectLst/>
                <a:latin typeface="+mn-lt"/>
              </a:rPr>
              <a:t>11 procesos de la diapositiva.</a:t>
            </a:r>
          </a:p>
          <a:p>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s-ES" dirty="0"/>
          </a:p>
        </p:txBody>
      </p:sp>
    </p:spTree>
    <p:extLst>
      <p:ext uri="{BB962C8B-B14F-4D97-AF65-F5344CB8AC3E}">
        <p14:creationId xmlns:p14="http://schemas.microsoft.com/office/powerpoint/2010/main" val="13032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noProof="0" dirty="0" smtClean="0">
                <a:solidFill>
                  <a:schemeClr val="tx1"/>
                </a:solidFill>
                <a:effectLst/>
                <a:latin typeface="+mn-lt"/>
              </a:rPr>
              <a:t>Para abordar</a:t>
            </a:r>
            <a:r>
              <a:rPr lang="es-ES" sz="1200" kern="1200" baseline="0" noProof="0" dirty="0" smtClean="0">
                <a:solidFill>
                  <a:schemeClr val="tx1"/>
                </a:solidFill>
                <a:effectLst/>
                <a:latin typeface="+mn-lt"/>
              </a:rPr>
              <a:t> los 11 factores causantes del cambio forestal, se analizaron los</a:t>
            </a:r>
            <a:r>
              <a:rPr lang="es-ES" sz="1200" kern="1200" noProof="0" dirty="0" smtClean="0">
                <a:solidFill>
                  <a:schemeClr val="tx1"/>
                </a:solidFill>
                <a:effectLst/>
                <a:latin typeface="+mn-lt"/>
              </a:rPr>
              <a:t> aspectos que</a:t>
            </a:r>
            <a:r>
              <a:rPr lang="es-ES" sz="1200" kern="1200" baseline="0" noProof="0" dirty="0" smtClean="0">
                <a:solidFill>
                  <a:schemeClr val="tx1"/>
                </a:solidFill>
                <a:effectLst/>
                <a:latin typeface="+mn-lt"/>
              </a:rPr>
              <a:t> figuran en la diapositiva</a:t>
            </a:r>
            <a:r>
              <a:rPr lang="es-ES" sz="1200" kern="1200" noProof="0" dirty="0" smtClean="0">
                <a:solidFill>
                  <a:schemeClr val="tx1"/>
                </a:solidFill>
                <a:effectLst/>
                <a:latin typeface="+mn-lt"/>
              </a:rPr>
              <a:t>.</a:t>
            </a:r>
          </a:p>
          <a:p>
            <a:endParaRPr lang="es-ES"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s-ES" dirty="0"/>
          </a:p>
        </p:txBody>
      </p:sp>
    </p:spTree>
    <p:extLst>
      <p:ext uri="{BB962C8B-B14F-4D97-AF65-F5344CB8AC3E}">
        <p14:creationId xmlns:p14="http://schemas.microsoft.com/office/powerpoint/2010/main" val="220202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s-ES" sz="1200" b="1" kern="1200" noProof="0" dirty="0" smtClean="0">
                <a:solidFill>
                  <a:schemeClr val="tx1"/>
                </a:solidFill>
                <a:effectLst/>
                <a:latin typeface="+mn-lt"/>
              </a:rPr>
              <a:t>Implementación de una hoja de ruta para fortalecer en forma sostenida</a:t>
            </a:r>
            <a:r>
              <a:rPr lang="es-ES" sz="1200" b="1" kern="1200" baseline="0" noProof="0" dirty="0" smtClean="0">
                <a:solidFill>
                  <a:schemeClr val="tx1"/>
                </a:solidFill>
                <a:effectLst/>
                <a:latin typeface="+mn-lt"/>
              </a:rPr>
              <a:t> las </a:t>
            </a:r>
            <a:r>
              <a:rPr lang="es-ES" sz="1200" b="1" kern="1200" noProof="0" dirty="0" smtClean="0">
                <a:solidFill>
                  <a:schemeClr val="tx1"/>
                </a:solidFill>
                <a:effectLst/>
                <a:latin typeface="+mn-lt"/>
              </a:rPr>
              <a:t>capacidades en el país</a:t>
            </a:r>
            <a:endParaRPr lang="es-ES" sz="1200" b="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Luego</a:t>
            </a:r>
            <a:r>
              <a:rPr lang="es-ES" sz="1200" kern="1200" baseline="0" noProof="0" dirty="0" smtClean="0">
                <a:solidFill>
                  <a:schemeClr val="tx1"/>
                </a:solidFill>
                <a:effectLst/>
                <a:latin typeface="+mn-lt"/>
              </a:rPr>
              <a:t> de analizar </a:t>
            </a:r>
            <a:r>
              <a:rPr lang="es-ES" sz="1200" kern="1200" noProof="0" dirty="0" smtClean="0">
                <a:solidFill>
                  <a:schemeClr val="tx1"/>
                </a:solidFill>
                <a:effectLst/>
                <a:latin typeface="+mn-lt"/>
              </a:rPr>
              <a:t>los datos y actividades de seguimiento actuales y las capacidades para cada uno de los procesos forestales, se sugirieron actividades para cubrir la brecha de datos en el corto plazo. Esto dio como resultado las siete áreas de acción clave descriptas en la diapositiva para las actividades de fortalecimiento de la capacidad.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ES" sz="1200" b="0" kern="1200" noProof="0" dirty="0" smtClean="0">
              <a:solidFill>
                <a:schemeClr val="tx1"/>
              </a:solidFill>
              <a:latin typeface="+mn-lt"/>
              <a:ea typeface="+mn-ea"/>
              <a:cs typeface="+mn-cs"/>
            </a:endParaRPr>
          </a:p>
          <a:p>
            <a:pPr>
              <a:buFont typeface="Arial" pitchFamily="34" charset="0"/>
              <a:buChar char="•"/>
            </a:pPr>
            <a:endParaRPr lang="es-ES" b="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s-ES" dirty="0"/>
          </a:p>
        </p:txBody>
      </p:sp>
    </p:spTree>
    <p:extLst>
      <p:ext uri="{BB962C8B-B14F-4D97-AF65-F5344CB8AC3E}">
        <p14:creationId xmlns:p14="http://schemas.microsoft.com/office/powerpoint/2010/main" val="394301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1200" kern="1200" noProof="0" dirty="0" smtClean="0">
                <a:solidFill>
                  <a:schemeClr val="tx1"/>
                </a:solidFill>
                <a:effectLst/>
                <a:latin typeface="+mn-lt"/>
              </a:rPr>
              <a:t>Se utiliza una hoja de ruta para cubrir la brecha de capacidad y enfocarse en el desarrollo de capacidades para las siete áreas de acción clave. La hoja de ruta incluye diferentes objetivos para cada una de las tres etapas de implementación de REDD+.</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noProof="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1200" kern="1200" noProof="0" dirty="0" smtClean="0">
                <a:solidFill>
                  <a:schemeClr val="tx1"/>
                </a:solidFill>
                <a:effectLst/>
                <a:latin typeface="+mn-lt"/>
              </a:rPr>
              <a:t>Las actividades incluyen el desarrollo de políticas, el establecimiento de acuerdos institucionales faltantes, la reducción de brechas de datos, la reducción</a:t>
            </a:r>
            <a:r>
              <a:rPr lang="es-ES" sz="1200" kern="1200" baseline="0" noProof="0" dirty="0" smtClean="0">
                <a:solidFill>
                  <a:schemeClr val="tx1"/>
                </a:solidFill>
                <a:effectLst/>
                <a:latin typeface="+mn-lt"/>
              </a:rPr>
              <a:t> </a:t>
            </a:r>
            <a:r>
              <a:rPr lang="es-ES" sz="1200" kern="1200" noProof="0" dirty="0" smtClean="0">
                <a:solidFill>
                  <a:schemeClr val="tx1"/>
                </a:solidFill>
                <a:effectLst/>
                <a:latin typeface="+mn-lt"/>
              </a:rPr>
              <a:t>de brechas metodológicas, el desarrollo de capacidades técnicas y el establecimiento de un nivel de referencia (emisión) forestal.</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s-ES" dirty="0"/>
          </a:p>
        </p:txBody>
      </p:sp>
    </p:spTree>
    <p:extLst>
      <p:ext uri="{BB962C8B-B14F-4D97-AF65-F5344CB8AC3E}">
        <p14:creationId xmlns:p14="http://schemas.microsoft.com/office/powerpoint/2010/main" val="128033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rPr dirty="0"/>
              <a:t/>
            </a:r>
            <a:br>
              <a:rPr dirty="0"/>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958327" y="6058600"/>
            <a:ext cx="7678360" cy="553998"/>
          </a:xfrm>
          <a:prstGeom prst="rect">
            <a:avLst/>
          </a:prstGeom>
          <a:noFill/>
        </p:spPr>
        <p:txBody>
          <a:bodyPr wrap="square" rtlCol="0">
            <a:spAutoFit/>
          </a:bodyPr>
          <a:lstStyle/>
          <a:p>
            <a:pPr>
              <a:lnSpc>
                <a:spcPts val="1800"/>
              </a:lnSpc>
            </a:pPr>
            <a:r>
              <a:rPr lang="es-AR" sz="1300" i="1" noProof="0" dirty="0" smtClean="0">
                <a:solidFill>
                  <a:schemeClr val="accent6">
                    <a:lumMod val="50000"/>
                    <a:lumOff val="50000"/>
                  </a:schemeClr>
                </a:solidFill>
                <a:latin typeface="Calibri" panose="020F0502020204030204" pitchFamily="34" charset="0"/>
              </a:rPr>
              <a:t>Módulo 1.2: Marco para la construcción de sistemas nacionales de vigilancia forestal para REDD+</a:t>
            </a:r>
          </a:p>
          <a:p>
            <a:pPr marL="0" marR="0" indent="0" algn="l" defTabSz="914400" rtl="0" eaLnBrk="1" fontAlgn="base" latinLnBrk="0" hangingPunct="1">
              <a:lnSpc>
                <a:spcPts val="1800"/>
              </a:lnSpc>
              <a:spcBef>
                <a:spcPct val="0"/>
              </a:spcBef>
              <a:spcAft>
                <a:spcPct val="0"/>
              </a:spcAft>
              <a:buClrTx/>
              <a:buSzTx/>
              <a:buFontTx/>
              <a:buNone/>
              <a:tabLst/>
              <a:defRPr/>
            </a:pPr>
            <a:r>
              <a:rPr lang="es-AR" sz="1300" i="1" noProof="0"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‹Nº›</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278002"/>
          </a:xfrm>
        </p:spPr>
        <p:txBody>
          <a:bodyPr/>
          <a:lstStyle/>
          <a:p>
            <a:r>
              <a:rPr lang="es-AR" sz="2000" dirty="0" smtClean="0"/>
              <a:t>Módulo 1.2: Marco para la construcción de sistemas nacionales de vigilancia forestal para las actividades de REDD+</a:t>
            </a:r>
            <a:endParaRPr lang="es-AR" sz="2000" dirty="0"/>
          </a:p>
        </p:txBody>
      </p:sp>
      <p:sp>
        <p:nvSpPr>
          <p:cNvPr id="7" name="Tijdelijke aanduiding voor tekst 6"/>
          <p:cNvSpPr>
            <a:spLocks noGrp="1"/>
          </p:cNvSpPr>
          <p:nvPr>
            <p:ph type="body" sz="quarter" idx="10"/>
          </p:nvPr>
        </p:nvSpPr>
        <p:spPr>
          <a:xfrm>
            <a:off x="421198" y="1815270"/>
            <a:ext cx="5314584" cy="3781010"/>
          </a:xfrm>
        </p:spPr>
        <p:txBody>
          <a:bodyPr/>
          <a:lstStyle/>
          <a:p>
            <a:pPr>
              <a:lnSpc>
                <a:spcPct val="100000"/>
              </a:lnSpc>
              <a:buNone/>
            </a:pPr>
            <a:r>
              <a:rPr lang="es-AR" sz="1600" i="1" dirty="0" smtClean="0"/>
              <a:t>Autores del módulo:</a:t>
            </a:r>
          </a:p>
          <a:p>
            <a:pPr lvl="1" indent="-531813">
              <a:lnSpc>
                <a:spcPct val="100000"/>
              </a:lnSpc>
              <a:buNone/>
            </a:pPr>
            <a:r>
              <a:rPr lang="es-AR" sz="1400" dirty="0" smtClean="0"/>
              <a:t>Erika Romijn, Universidad de Wageningen</a:t>
            </a:r>
          </a:p>
          <a:p>
            <a:pPr lvl="1" indent="-531813">
              <a:lnSpc>
                <a:spcPct val="100000"/>
              </a:lnSpc>
              <a:buNone/>
            </a:pPr>
            <a:r>
              <a:rPr lang="es-AR" sz="1400" dirty="0" smtClean="0"/>
              <a:t>Martin Herold, Universidad de Wageningen</a:t>
            </a:r>
          </a:p>
          <a:p>
            <a:pPr lvl="1" indent="-531813">
              <a:lnSpc>
                <a:spcPct val="100000"/>
              </a:lnSpc>
              <a:buNone/>
            </a:pPr>
            <a:r>
              <a:rPr lang="es-AR" sz="1400" dirty="0" smtClean="0"/>
              <a:t>Brice Mora, Universidad de Wageningen</a:t>
            </a:r>
          </a:p>
          <a:p>
            <a:pPr marL="0" indent="0">
              <a:lnSpc>
                <a:spcPct val="100000"/>
              </a:lnSpc>
              <a:buNone/>
            </a:pPr>
            <a:r>
              <a:rPr lang="es-AR" sz="1800" b="1" dirty="0" smtClean="0"/>
              <a:t>Ejemplos de países:</a:t>
            </a:r>
          </a:p>
          <a:p>
            <a:pPr marL="457200" lvl="0" indent="-457200">
              <a:lnSpc>
                <a:spcPct val="100000"/>
              </a:lnSpc>
              <a:buSzPct val="100000"/>
              <a:buAutoNum type="arabicPeriod"/>
            </a:pPr>
            <a:r>
              <a:rPr lang="es-AR" sz="1800" dirty="0" smtClean="0"/>
              <a:t>Marco de seguimiento ONU-REDD para la República Democrática del Congo</a:t>
            </a:r>
          </a:p>
          <a:p>
            <a:pPr marL="457200" indent="-457200">
              <a:lnSpc>
                <a:spcPct val="100000"/>
              </a:lnSpc>
              <a:buSzPct val="100000"/>
              <a:buFont typeface="Wingdings" pitchFamily="2" charset="2"/>
              <a:buAutoNum type="arabicPeriod"/>
            </a:pPr>
            <a:r>
              <a:rPr lang="es-AR" sz="1800" dirty="0" smtClean="0"/>
              <a:t>Establecimiento de un sistema de medición, notificación y verificación (MNV) de las actividades de REDD+ </a:t>
            </a:r>
            <a:br>
              <a:rPr lang="es-AR" sz="1800" dirty="0" smtClean="0"/>
            </a:br>
            <a:r>
              <a:rPr lang="es-AR" sz="1800" dirty="0" smtClean="0"/>
              <a:t>en Guyana</a:t>
            </a:r>
          </a:p>
          <a:p>
            <a:pPr marL="0" indent="0">
              <a:lnSpc>
                <a:spcPct val="100000"/>
              </a:lnSpc>
              <a:buSzPct val="100000"/>
              <a:buNone/>
            </a:pPr>
            <a:endParaRPr lang="es-AR" sz="1800" dirty="0" smtClean="0"/>
          </a:p>
        </p:txBody>
      </p:sp>
      <p:pic>
        <p:nvPicPr>
          <p:cNvPr id="8" name="Picture 1" descr="C:\Users\Eigenaar\Documents\WUR_GOFC_GOLD\Training material GOFC-GOLD\Images ppts\Selected Pics\8.JPG"/>
          <p:cNvPicPr>
            <a:picLocks noChangeAspect="1" noChangeArrowheads="1"/>
          </p:cNvPicPr>
          <p:nvPr/>
        </p:nvPicPr>
        <p:blipFill>
          <a:blip r:embed="rId2" cstate="print"/>
          <a:srcRect/>
          <a:stretch>
            <a:fillRect/>
          </a:stretch>
        </p:blipFill>
        <p:spPr bwMode="auto">
          <a:xfrm>
            <a:off x="6156688" y="3348844"/>
            <a:ext cx="2797307" cy="2101932"/>
          </a:xfrm>
          <a:prstGeom prst="rect">
            <a:avLst/>
          </a:prstGeom>
          <a:noFill/>
        </p:spPr>
      </p:pic>
      <p:pic>
        <p:nvPicPr>
          <p:cNvPr id="9" name="Afbeelding 5" descr="landsat 5.jpg"/>
          <p:cNvPicPr>
            <a:picLocks noChangeAspect="1"/>
          </p:cNvPicPr>
          <p:nvPr/>
        </p:nvPicPr>
        <p:blipFill>
          <a:blip r:embed="rId3" cstate="print"/>
          <a:stretch>
            <a:fillRect/>
          </a:stretch>
        </p:blipFill>
        <p:spPr>
          <a:xfrm>
            <a:off x="7433952" y="1707077"/>
            <a:ext cx="1488373" cy="1488373"/>
          </a:xfrm>
          <a:prstGeom prst="rect">
            <a:avLst/>
          </a:prstGeom>
        </p:spPr>
      </p:pic>
      <p:sp>
        <p:nvSpPr>
          <p:cNvPr id="10" name="Rectangle 9"/>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1" name="Picture 10"/>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2" name="Picture 11"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3"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14"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7" name="Picture 16"/>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8" name="Rectangle 17"/>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78002"/>
          </a:xfrm>
        </p:spPr>
        <p:txBody>
          <a:bodyPr/>
          <a:lstStyle/>
          <a:p>
            <a:r>
              <a:rPr lang="es-ES" sz="2000" dirty="0" smtClean="0"/>
              <a:t>Objetivos de fortalecimiento de la capacidad para las distintas etapas de implementación de las actividades de REDD+</a:t>
            </a:r>
            <a:endParaRPr lang="es-ES" sz="2000" dirty="0"/>
          </a:p>
        </p:txBody>
      </p:sp>
      <p:graphicFrame>
        <p:nvGraphicFramePr>
          <p:cNvPr id="4" name="Table 3"/>
          <p:cNvGraphicFramePr>
            <a:graphicFrameLocks noGrp="1"/>
          </p:cNvGraphicFramePr>
          <p:nvPr>
            <p:extLst>
              <p:ext uri="{D42A27DB-BD31-4B8C-83A1-F6EECF244321}">
                <p14:modId xmlns:p14="http://schemas.microsoft.com/office/powerpoint/2010/main" val="2506380009"/>
              </p:ext>
            </p:extLst>
          </p:nvPr>
        </p:nvGraphicFramePr>
        <p:xfrm>
          <a:off x="534390" y="1646698"/>
          <a:ext cx="8158348" cy="3943350"/>
        </p:xfrm>
        <a:graphic>
          <a:graphicData uri="http://schemas.openxmlformats.org/drawingml/2006/table">
            <a:tbl>
              <a:tblPr firstRow="1" firstCol="1" bandRow="1">
                <a:tableStyleId>{7E9639D4-E3E2-4D34-9284-5A2195B3D0D7}</a:tableStyleId>
              </a:tblPr>
              <a:tblGrid>
                <a:gridCol w="3265100"/>
                <a:gridCol w="4893248"/>
              </a:tblGrid>
              <a:tr h="0">
                <a:tc>
                  <a:txBody>
                    <a:bodyPr/>
                    <a:lstStyle/>
                    <a:p>
                      <a:pPr>
                        <a:lnSpc>
                          <a:spcPct val="115000"/>
                        </a:lnSpc>
                        <a:spcAft>
                          <a:spcPts val="0"/>
                        </a:spcAft>
                      </a:pPr>
                      <a:r>
                        <a:rPr lang="es-ES" sz="1500" noProof="0" dirty="0" smtClean="0">
                          <a:effectLst/>
                        </a:rPr>
                        <a:t>Etapa de implementación </a:t>
                      </a:r>
                      <a:br>
                        <a:rPr lang="es-ES" sz="1500" noProof="0" dirty="0" smtClean="0">
                          <a:effectLst/>
                        </a:rPr>
                      </a:br>
                      <a:r>
                        <a:rPr lang="es-ES" sz="1500" noProof="0" dirty="0" smtClean="0">
                          <a:effectLst/>
                        </a:rPr>
                        <a:t>de las actividades de REDD+</a:t>
                      </a:r>
                      <a:endParaRPr lang="es-ES" sz="1500" noProof="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500" noProof="0" dirty="0" smtClean="0">
                          <a:effectLst/>
                        </a:rPr>
                        <a:t>Objetivos</a:t>
                      </a:r>
                      <a:endParaRPr lang="es-ES" sz="1500" noProof="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s-ES" sz="1500" noProof="0" dirty="0" smtClean="0">
                          <a:effectLst/>
                        </a:rPr>
                        <a:t>Etapa 1: Estrategia nacional</a:t>
                      </a:r>
                      <a:endParaRPr lang="es-ES" sz="1500" noProof="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500" noProof="0" dirty="0" smtClean="0">
                          <a:effectLst/>
                        </a:rPr>
                        <a:t>Reunir e integrar información y cubrir brechas de datos para oportunidades, alcance y desarrollo de políticas nacionales de REDD+</a:t>
                      </a:r>
                      <a:endParaRPr lang="es-ES" sz="1500" noProof="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s-ES" sz="1500" noProof="0" dirty="0" smtClean="0">
                          <a:effectLst/>
                        </a:rPr>
                        <a:t>Etapa 2: Preparación del país</a:t>
                      </a:r>
                      <a:endParaRPr lang="es-ES" sz="1500" noProof="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500" noProof="0" dirty="0" smtClean="0">
                          <a:effectLst/>
                        </a:rPr>
                        <a:t>Desarrollar capacidades, realizar un</a:t>
                      </a:r>
                      <a:r>
                        <a:rPr lang="es-ES" sz="1500" baseline="0" noProof="0" dirty="0" smtClean="0">
                          <a:effectLst/>
                        </a:rPr>
                        <a:t> seguimiento </a:t>
                      </a:r>
                      <a:r>
                        <a:rPr lang="es-ES" sz="1500" noProof="0" dirty="0" smtClean="0">
                          <a:effectLst/>
                        </a:rPr>
                        <a:t>histórico e implementar el seguimiento nacional del carbono forestal del nivel 2 del IPCC (mínimo), establecer el nivel de referencia e informar sobre el desempeño intermedio</a:t>
                      </a:r>
                      <a:endParaRPr lang="es-ES" sz="1500" noProof="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s-ES" sz="1500" noProof="0" dirty="0" smtClean="0">
                          <a:effectLst/>
                        </a:rPr>
                        <a:t>Etapa 3: Implementación</a:t>
                      </a:r>
                      <a:endParaRPr lang="es-ES" sz="1500" noProof="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500" noProof="0" dirty="0" smtClean="0">
                          <a:effectLst/>
                        </a:rPr>
                        <a:t>Establecer un proceso</a:t>
                      </a:r>
                      <a:r>
                        <a:rPr lang="es-ES" sz="1500" baseline="0" noProof="0" dirty="0" smtClean="0">
                          <a:effectLst/>
                        </a:rPr>
                        <a:t> de </a:t>
                      </a:r>
                      <a:r>
                        <a:rPr lang="es-ES" sz="1500" noProof="0" dirty="0" smtClean="0">
                          <a:effectLst/>
                        </a:rPr>
                        <a:t>MNV coherente y continuo que apoye las acciones nacionales de REDD+ y la presentación de informes y verificación internacionales basadas en</a:t>
                      </a:r>
                      <a:r>
                        <a:rPr lang="es-ES" sz="1500" baseline="0" noProof="0" dirty="0" smtClean="0">
                          <a:effectLst/>
                        </a:rPr>
                        <a:t> las orientaciones del </a:t>
                      </a:r>
                      <a:r>
                        <a:rPr lang="es-ES" sz="1500" noProof="0" dirty="0" smtClean="0">
                          <a:effectLst/>
                        </a:rPr>
                        <a:t>IPCC</a:t>
                      </a:r>
                      <a:endParaRPr lang="es-ES" sz="1500" noProof="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4516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s-AR" dirty="0" smtClean="0"/>
              <a:t>Creación del marco institucional</a:t>
            </a:r>
            <a:endParaRPr lang="es-AR" dirty="0"/>
          </a:p>
        </p:txBody>
      </p:sp>
      <p:sp>
        <p:nvSpPr>
          <p:cNvPr id="3" name="Tijdelijke aanduiding voor tekst 2"/>
          <p:cNvSpPr>
            <a:spLocks noGrp="1"/>
          </p:cNvSpPr>
          <p:nvPr>
            <p:ph type="body" sz="quarter" idx="10"/>
          </p:nvPr>
        </p:nvSpPr>
        <p:spPr>
          <a:xfrm>
            <a:off x="421200" y="1306287"/>
            <a:ext cx="8354665" cy="4073236"/>
          </a:xfrm>
        </p:spPr>
        <p:txBody>
          <a:bodyPr/>
          <a:lstStyle/>
          <a:p>
            <a:pPr lvl="0"/>
            <a:r>
              <a:rPr lang="es-AR" sz="2000" dirty="0" smtClean="0"/>
              <a:t>Un órgano directivo encargado de coordinar todas las actividades de MNV de REDD+ e implementar la hoja de ruta</a:t>
            </a:r>
          </a:p>
          <a:p>
            <a:pPr lvl="0"/>
            <a:r>
              <a:rPr lang="es-AR" sz="2000" dirty="0" smtClean="0"/>
              <a:t>La Comisión de Silvicultura de Guyana como organismo ejecutivo</a:t>
            </a:r>
          </a:p>
          <a:p>
            <a:pPr lvl="0"/>
            <a:r>
              <a:rPr lang="es-AR" sz="2000" dirty="0" smtClean="0"/>
              <a:t>Un proceso para involucrar a todas las partes interesadas nacionales pertinentes que participan en la implementación </a:t>
            </a:r>
            <a:br>
              <a:rPr lang="es-AR" sz="2000" dirty="0" smtClean="0"/>
            </a:br>
            <a:r>
              <a:rPr lang="es-AR" sz="2000" dirty="0" smtClean="0"/>
              <a:t>y los mecanismos de MNV y REDD+ para garantizar la transparencia y la apertura en el intercambio y la gestión </a:t>
            </a:r>
            <a:br>
              <a:rPr lang="es-AR" sz="2000" dirty="0" smtClean="0"/>
            </a:br>
            <a:r>
              <a:rPr lang="es-AR" sz="2000" dirty="0" smtClean="0"/>
              <a:t>de datos</a:t>
            </a:r>
          </a:p>
          <a:p>
            <a:pPr lvl="0"/>
            <a:r>
              <a:rPr lang="es-AR" sz="2000" dirty="0" smtClean="0"/>
              <a:t>Creación de asociaciones y cooperación con organizaciones nacionales e internacionales clave que ayuden a Guyana </a:t>
            </a:r>
            <a:br>
              <a:rPr lang="es-AR" sz="2000" dirty="0" smtClean="0"/>
            </a:br>
            <a:r>
              <a:rPr lang="es-AR" sz="2000" dirty="0" smtClean="0"/>
              <a:t>a implementar el mapa de ruta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AR" sz="2800" dirty="0" smtClean="0"/>
              <a:t>Módulos de consulta recomendados</a:t>
            </a:r>
            <a:endParaRPr lang="es-AR" sz="2800" dirty="0"/>
          </a:p>
        </p:txBody>
      </p:sp>
      <p:sp>
        <p:nvSpPr>
          <p:cNvPr id="3" name="Tijdelijke aanduiding voor tekst 2"/>
          <p:cNvSpPr>
            <a:spLocks noGrp="1"/>
          </p:cNvSpPr>
          <p:nvPr>
            <p:ph type="body" sz="quarter" idx="10"/>
          </p:nvPr>
        </p:nvSpPr>
        <p:spPr/>
        <p:txBody>
          <a:bodyPr/>
          <a:lstStyle/>
          <a:p>
            <a:pPr lvl="0"/>
            <a:r>
              <a:rPr lang="es-ES" sz="2000" dirty="0" smtClean="0">
                <a:solidFill>
                  <a:schemeClr val="accent4"/>
                </a:solidFill>
              </a:rPr>
              <a:t>Módulo 1.3 </a:t>
            </a:r>
            <a:r>
              <a:rPr lang="es-AR" sz="2000" dirty="0"/>
              <a:t>para considerar las circunstancias nacionales dentro de un sistema nacional de vigilancia forestal y para evaluar y analizar los factores que impulsan la deforestación </a:t>
            </a:r>
            <a:r>
              <a:rPr lang="es-AR" sz="2000" dirty="0" smtClean="0"/>
              <a:t/>
            </a:r>
            <a:br>
              <a:rPr lang="es-AR" sz="2000" dirty="0" smtClean="0"/>
            </a:br>
            <a:r>
              <a:rPr lang="es-AR" sz="2000" dirty="0" smtClean="0"/>
              <a:t>y </a:t>
            </a:r>
            <a:r>
              <a:rPr lang="es-AR" sz="2000" dirty="0"/>
              <a:t>la degradación forestal</a:t>
            </a:r>
            <a:endParaRPr lang="es-ES" sz="2000" dirty="0"/>
          </a:p>
          <a:p>
            <a:pPr lvl="0"/>
            <a:r>
              <a:rPr lang="es-ES" sz="2000" dirty="0" smtClean="0">
                <a:solidFill>
                  <a:schemeClr val="accent4"/>
                </a:solidFill>
              </a:rPr>
              <a:t>Módulos 2.1 a 2.8 </a:t>
            </a:r>
            <a:r>
              <a:rPr lang="es-ES" sz="2000" dirty="0" smtClean="0"/>
              <a:t>para continuar con la medición y el seguimiento de REDD+</a:t>
            </a:r>
          </a:p>
          <a:p>
            <a:pPr lvl="0"/>
            <a:endParaRPr lang="es-ES" sz="2000" dirty="0" smtClean="0"/>
          </a:p>
          <a:p>
            <a:pPr lvl="0"/>
            <a:r>
              <a:rPr lang="es-ES" sz="2000" dirty="0" smtClean="0">
                <a:solidFill>
                  <a:schemeClr val="accent4"/>
                </a:solidFill>
              </a:rPr>
              <a:t>Módulos 3.1 a 3.3 </a:t>
            </a:r>
            <a:r>
              <a:rPr lang="es-ES" sz="2000" dirty="0" smtClean="0"/>
              <a:t>para conocer más sobre evaluación </a:t>
            </a:r>
            <a:r>
              <a:rPr lang="es-ES" sz="2000" dirty="0" smtClean="0"/>
              <a:t/>
            </a:r>
            <a:br>
              <a:rPr lang="es-ES" sz="2000" dirty="0" smtClean="0"/>
            </a:br>
            <a:r>
              <a:rPr lang="es-ES" sz="2000" dirty="0" smtClean="0"/>
              <a:t>y </a:t>
            </a:r>
            <a:r>
              <a:rPr lang="es-ES" sz="2000" dirty="0" smtClean="0"/>
              <a:t>presentación de informes de REDD+</a:t>
            </a:r>
          </a:p>
          <a:p>
            <a:pPr>
              <a:buNone/>
            </a:pP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Bibliografía</a:t>
            </a:r>
            <a:endParaRPr lang="es-ES" dirty="0"/>
          </a:p>
        </p:txBody>
      </p:sp>
      <p:sp>
        <p:nvSpPr>
          <p:cNvPr id="3" name="Text Placeholder 2"/>
          <p:cNvSpPr>
            <a:spLocks noGrp="1"/>
          </p:cNvSpPr>
          <p:nvPr>
            <p:ph type="body" sz="quarter" idx="10"/>
          </p:nvPr>
        </p:nvSpPr>
        <p:spPr>
          <a:xfrm>
            <a:off x="421200" y="1237674"/>
            <a:ext cx="8521188" cy="4659467"/>
          </a:xfrm>
        </p:spPr>
        <p:txBody>
          <a:bodyPr/>
          <a:lstStyle/>
          <a:p>
            <a:pPr>
              <a:lnSpc>
                <a:spcPct val="150000"/>
              </a:lnSpc>
            </a:pPr>
            <a:r>
              <a:rPr lang="en-GB" sz="1200" dirty="0"/>
              <a:t>Bholanath, P., N. Dewnath y J. Singh. 2012. “Developing a Monitoring, Reporting and Verification System for REDD+ in Guyana.” En Capacity Development in National Forest Monitoring: Experiences and Progress for REDD+, editado por B. Mora, M. Herold, V. De Sy, A. Wijaya, L. Verchot y J. Penman, 5–18. Bogor, Indonesia: Center for International Forestry Research. http://www.cifor.org/online-library/browse/view-publication/publication/3944.html.</a:t>
            </a:r>
          </a:p>
          <a:p>
            <a:pPr>
              <a:lnSpc>
                <a:spcPct val="150000"/>
              </a:lnSpc>
            </a:pPr>
            <a:r>
              <a:rPr lang="en-US" sz="1200" dirty="0" smtClean="0"/>
              <a:t>RDC (República Democrática del Congo). 2010. </a:t>
            </a:r>
            <a:r>
              <a:rPr lang="en-US" sz="1200" i="1" dirty="0"/>
              <a:t>Readiness Plan for REDD, 2010–2012: R-PP Final Version</a:t>
            </a:r>
            <a:r>
              <a:rPr lang="en-US" sz="1200" dirty="0" smtClean="0"/>
              <a:t>. Kinshasa: Ministerio de Medio Ambiente. https://www.forestcarbonpartnership.org/sites/forestcarbonpartnership.org/files/Documents/PDF/Jul2010/R-PP_V3.1_English_July2010.pdf</a:t>
            </a:r>
            <a:endParaRPr lang="es-ES" sz="1200" dirty="0"/>
          </a:p>
          <a:p>
            <a:pPr>
              <a:lnSpc>
                <a:spcPct val="150000"/>
              </a:lnSpc>
            </a:pPr>
            <a:r>
              <a:rPr lang="en-GB" sz="1200" dirty="0" smtClean="0"/>
              <a:t>Guyana Forestry Commission. 2009. </a:t>
            </a:r>
            <a:r>
              <a:rPr lang="en-GB" sz="1200" i="1" dirty="0"/>
              <a:t>Terms of Reference for Developing Capacities for a National Monitoring, Reporting and Verification System to Support REDD+ Participation of Guyana</a:t>
            </a:r>
            <a:r>
              <a:rPr lang="en-GB" sz="1200" dirty="0" smtClean="0"/>
              <a:t>. Países Bajos y Georgetown, Guyana: Universidad de Wageningen, Centre for Geoinformation y Guyana Forestry Commission. http://www.forestry.gov.gy/Downloads/Terms_of_Reference_for_Guyana’s_MNVS_Final.pdf </a:t>
            </a:r>
          </a:p>
        </p:txBody>
      </p:sp>
    </p:spTree>
    <p:extLst>
      <p:ext uri="{BB962C8B-B14F-4D97-AF65-F5344CB8AC3E}">
        <p14:creationId xmlns:p14="http://schemas.microsoft.com/office/powerpoint/2010/main" val="150255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535709"/>
            <a:ext cx="8521188" cy="5518449"/>
          </a:xfrm>
        </p:spPr>
        <p:txBody>
          <a:bodyPr/>
          <a:lstStyle/>
          <a:p>
            <a:pPr>
              <a:lnSpc>
                <a:spcPct val="150000"/>
              </a:lnSpc>
            </a:pPr>
            <a:r>
              <a:rPr lang="en-GB" sz="1200" dirty="0"/>
              <a:t>Herold, M. y P. Bholanath. 2009. </a:t>
            </a:r>
            <a:r>
              <a:rPr lang="en-GB" sz="1200" i="1" dirty="0"/>
              <a:t>Preparing Guyana’s REDD+ Participation: Developing Capacities for Monitoring, Reporting and Verification. Informe y resumen de un taller y consulta celebrados del 27 al 29 de octubre de 2009 en Georgetown, Guyana.</a:t>
            </a:r>
            <a:r>
              <a:rPr lang="en-GB" sz="1200" dirty="0"/>
              <a:t> Preparado para el Gobierno de Noruega. http://</a:t>
            </a:r>
            <a:r>
              <a:rPr lang="en-GB" sz="1200" dirty="0" smtClean="0"/>
              <a:t>www.forestry.gov.gy/Downloads/Guyana_MNV_workshop_report_Nov09.pdf</a:t>
            </a:r>
            <a:r>
              <a:rPr lang="en-GB" sz="1200" dirty="0"/>
              <a:t>.</a:t>
            </a:r>
          </a:p>
          <a:p>
            <a:pPr>
              <a:lnSpc>
                <a:spcPct val="150000"/>
              </a:lnSpc>
            </a:pPr>
            <a:r>
              <a:rPr lang="en-US" sz="1200" dirty="0" smtClean="0"/>
              <a:t>IPCC, 2003. </a:t>
            </a:r>
            <a:r>
              <a:rPr lang="en-US" sz="1200" i="1" dirty="0"/>
              <a:t>2003 Good Practice Guidance for Land Use, Land-Use Change and Forestry</a:t>
            </a:r>
            <a:r>
              <a:rPr lang="en-US" sz="1200" dirty="0" smtClean="0"/>
              <a:t>, Preparado por el National Greenhouse Gas Inventories Programme, Penman, J., Gytarsky, M., Hiraishi, T., Krug, T., Kruger, D., Pipatti, R., Buendia, L., Miwa, K., Ngara, T., Tanabe, K., Wagner, F. (eds.). Publicado: IGES, Japón. </a:t>
            </a:r>
            <a:r>
              <a:rPr lang="en-US" sz="1200" u="sng" dirty="0">
                <a:hlinkClick r:id="rId2"/>
              </a:rPr>
              <a:t>http://www.ipcc-nggip.iges.or.jp/public/gpglulucf/gpglulucf.html</a:t>
            </a:r>
            <a:r>
              <a:rPr lang="en-US" sz="1200" dirty="0"/>
              <a:t> (A menudo conocido como IPCC GPG)</a:t>
            </a:r>
            <a:endParaRPr lang="es-ES" sz="1200" dirty="0"/>
          </a:p>
          <a:p>
            <a:pPr>
              <a:lnSpc>
                <a:spcPct val="150000"/>
              </a:lnSpc>
            </a:pPr>
            <a:r>
              <a:rPr lang="en-US" sz="1200" dirty="0" smtClean="0"/>
              <a:t>IPCC 2006. </a:t>
            </a:r>
            <a:r>
              <a:rPr lang="en-US" sz="1200" i="1" dirty="0"/>
              <a:t>2006 IPCC Guidelines for National Greenhouse Gas Inventories</a:t>
            </a:r>
            <a:r>
              <a:rPr lang="en-US" sz="1200" dirty="0" smtClean="0"/>
              <a:t>, Preparado por el National Greenhouse Gas Inventories Programme, Eggleston H.S., Buendia L., Miwa K., Ngara T. y Tanabe K. (eds). Publicado: IGES, Japón. </a:t>
            </a:r>
            <a:r>
              <a:rPr lang="en-US" sz="1200" u="sng" dirty="0">
                <a:hlinkClick r:id="rId3"/>
              </a:rPr>
              <a:t>http://www.ipcc-nggip.iges.or.jp/public/2006gl/vol4.html</a:t>
            </a:r>
            <a:r>
              <a:rPr lang="en-US" sz="1200" dirty="0"/>
              <a:t> (A menudo conocido como IPCC AFOLU GL)</a:t>
            </a:r>
            <a:endParaRPr lang="es-ES" sz="1200" dirty="0"/>
          </a:p>
          <a:p>
            <a:pPr>
              <a:lnSpc>
                <a:spcPct val="150000"/>
              </a:lnSpc>
            </a:pPr>
            <a:endParaRPr lang="es-ES" sz="1200" dirty="0"/>
          </a:p>
          <a:p>
            <a:endParaRPr lang="es-ES" sz="1200" dirty="0"/>
          </a:p>
        </p:txBody>
      </p:sp>
    </p:spTree>
    <p:extLst>
      <p:ext uri="{BB962C8B-B14F-4D97-AF65-F5344CB8AC3E}">
        <p14:creationId xmlns:p14="http://schemas.microsoft.com/office/powerpoint/2010/main" val="177633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74177"/>
          </a:xfrm>
        </p:spPr>
        <p:txBody>
          <a:bodyPr/>
          <a:lstStyle/>
          <a:p>
            <a:pPr lvl="0"/>
            <a:r>
              <a:rPr lang="es-AR" sz="2800" dirty="0" smtClean="0"/>
              <a:t>1. Marco de seguimiento ONU-REDD para la República Democrática del Congo (RDC)</a:t>
            </a:r>
            <a:endParaRPr lang="es-AR" sz="2800" dirty="0"/>
          </a:p>
        </p:txBody>
      </p:sp>
      <p:graphicFrame>
        <p:nvGraphicFramePr>
          <p:cNvPr id="4" name="Tabel 3"/>
          <p:cNvGraphicFramePr>
            <a:graphicFrameLocks noGrp="1"/>
          </p:cNvGraphicFramePr>
          <p:nvPr>
            <p:extLst>
              <p:ext uri="{D42A27DB-BD31-4B8C-83A1-F6EECF244321}">
                <p14:modId xmlns:p14="http://schemas.microsoft.com/office/powerpoint/2010/main" val="1586743164"/>
              </p:ext>
            </p:extLst>
          </p:nvPr>
        </p:nvGraphicFramePr>
        <p:xfrm>
          <a:off x="735081" y="1528811"/>
          <a:ext cx="7635835" cy="4175760"/>
        </p:xfrm>
        <a:graphic>
          <a:graphicData uri="http://schemas.openxmlformats.org/drawingml/2006/table">
            <a:tbl>
              <a:tblPr firstRow="1">
                <a:tableStyleId>{073A0DAA-6AF3-43AB-8588-CEC1D06C72B9}</a:tableStyleId>
              </a:tblPr>
              <a:tblGrid>
                <a:gridCol w="371782"/>
                <a:gridCol w="2145787"/>
                <a:gridCol w="5118266"/>
              </a:tblGrid>
              <a:tr h="370840">
                <a:tc gridSpan="3">
                  <a:txBody>
                    <a:bodyPr/>
                    <a:lstStyle/>
                    <a:p>
                      <a:r>
                        <a:rPr lang="es-AR" noProof="0" dirty="0" smtClean="0"/>
                        <a:t>Componentes principales del sistema nacional </a:t>
                      </a:r>
                      <a:br>
                        <a:rPr lang="es-AR" noProof="0" dirty="0" smtClean="0"/>
                      </a:br>
                      <a:r>
                        <a:rPr lang="es-AR" noProof="0" dirty="0" smtClean="0"/>
                        <a:t>de vigilancia forestal (SNVF)</a:t>
                      </a:r>
                      <a:endParaRPr lang="es-AR" noProof="0" dirty="0"/>
                    </a:p>
                  </a:txBody>
                  <a:tcPr/>
                </a:tc>
                <a:tc hMerge="1">
                  <a:txBody>
                    <a:bodyPr/>
                    <a:lstStyle/>
                    <a:p>
                      <a:endParaRPr lang="en-US"/>
                    </a:p>
                  </a:txBody>
                  <a:tcPr/>
                </a:tc>
                <a:tc hMerge="1">
                  <a:txBody>
                    <a:bodyPr/>
                    <a:lstStyle/>
                    <a:p>
                      <a:endParaRPr lang="en-US" dirty="0"/>
                    </a:p>
                  </a:txBody>
                  <a:tcPr/>
                </a:tc>
              </a:tr>
              <a:tr h="370840">
                <a:tc>
                  <a:txBody>
                    <a:bodyPr/>
                    <a:lstStyle/>
                    <a:p>
                      <a:endParaRPr lang="es-A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b="1" kern="1200" noProof="0" dirty="0" smtClean="0">
                          <a:solidFill>
                            <a:schemeClr val="dk1"/>
                          </a:solidFill>
                          <a:latin typeface="+mn-lt"/>
                        </a:rPr>
                        <a:t>Elementos </a:t>
                      </a:r>
                      <a:br>
                        <a:rPr lang="es-AR" sz="1600" b="1" kern="1200" noProof="0" dirty="0" smtClean="0">
                          <a:solidFill>
                            <a:schemeClr val="dk1"/>
                          </a:solidFill>
                          <a:latin typeface="+mn-lt"/>
                        </a:rPr>
                      </a:br>
                      <a:r>
                        <a:rPr lang="es-AR" sz="1600" b="1" kern="1200" noProof="0" dirty="0" smtClean="0">
                          <a:solidFill>
                            <a:schemeClr val="dk1"/>
                          </a:solidFill>
                          <a:latin typeface="+mn-lt"/>
                        </a:rPr>
                        <a:t>del IPCC</a:t>
                      </a:r>
                      <a:endParaRPr lang="es-AR" sz="1600" b="1" kern="1200" noProof="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b="1" kern="1200" noProof="0" dirty="0" smtClean="0">
                          <a:solidFill>
                            <a:schemeClr val="dk1"/>
                          </a:solidFill>
                          <a:latin typeface="+mn-lt"/>
                        </a:rPr>
                        <a:t>Elementos del sistema de MNV de la RDC</a:t>
                      </a:r>
                      <a:endParaRPr lang="es-AR" sz="1600" b="1" kern="1200" noProof="0" dirty="0" smtClean="0">
                        <a:solidFill>
                          <a:schemeClr val="dk1"/>
                        </a:solidFill>
                        <a:latin typeface="+mn-lt"/>
                        <a:ea typeface="+mn-ea"/>
                        <a:cs typeface="+mn-cs"/>
                      </a:endParaRPr>
                    </a:p>
                  </a:txBody>
                  <a:tcPr/>
                </a:tc>
              </a:tr>
              <a:tr h="370840">
                <a:tc>
                  <a:txBody>
                    <a:bodyPr/>
                    <a:lstStyle/>
                    <a:p>
                      <a:r>
                        <a:rPr lang="es-AR" sz="1600" noProof="0" dirty="0" smtClean="0"/>
                        <a:t>1</a:t>
                      </a:r>
                      <a:endParaRPr lang="es-A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Datos de actividad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Sistema de vigilancia satelital de las tierras: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para medir cambios en áreas forestales mediante</a:t>
                      </a:r>
                      <a:r>
                        <a:rPr lang="es-AR" sz="1600" kern="1200" baseline="0" noProof="0" dirty="0" smtClean="0">
                          <a:solidFill>
                            <a:schemeClr val="dk1"/>
                          </a:solidFill>
                          <a:latin typeface="+mn-lt"/>
                        </a:rPr>
                        <a:t> </a:t>
                      </a:r>
                      <a:r>
                        <a:rPr lang="es-AR" sz="1600" kern="1200" noProof="0" dirty="0" smtClean="0">
                          <a:solidFill>
                            <a:schemeClr val="dk1"/>
                          </a:solidFill>
                          <a:latin typeface="+mn-lt"/>
                        </a:rPr>
                        <a:t>detección remota (la “M” de MNV)</a:t>
                      </a:r>
                      <a:endParaRPr lang="es-AR" sz="1600" kern="1200" noProof="0" dirty="0" smtClean="0">
                        <a:solidFill>
                          <a:schemeClr val="dk1"/>
                        </a:solidFill>
                        <a:latin typeface="+mn-lt"/>
                        <a:ea typeface="+mn-ea"/>
                        <a:cs typeface="+mn-cs"/>
                      </a:endParaRPr>
                    </a:p>
                  </a:txBody>
                  <a:tcPr/>
                </a:tc>
              </a:tr>
              <a:tr h="370840">
                <a:tc>
                  <a:txBody>
                    <a:bodyPr/>
                    <a:lstStyle/>
                    <a:p>
                      <a:r>
                        <a:rPr lang="es-AR" sz="1600" noProof="0" dirty="0" smtClean="0"/>
                        <a:t>2</a:t>
                      </a:r>
                      <a:endParaRPr lang="es-AR" sz="1600" noProof="0" dirty="0"/>
                    </a:p>
                  </a:txBody>
                  <a:tcPr/>
                </a:tc>
                <a:tc>
                  <a:txBody>
                    <a:bodyPr/>
                    <a:lstStyle/>
                    <a:p>
                      <a:r>
                        <a:rPr lang="es-AR" sz="1600" noProof="0" dirty="0" smtClean="0"/>
                        <a:t>Factores </a:t>
                      </a:r>
                      <a:br>
                        <a:rPr lang="es-AR" sz="1600" noProof="0" dirty="0" smtClean="0"/>
                      </a:br>
                      <a:r>
                        <a:rPr lang="es-AR" sz="1600" noProof="0" dirty="0" smtClean="0"/>
                        <a:t>de emisión</a:t>
                      </a:r>
                      <a:endParaRPr lang="es-AR" sz="1600" noProof="0" dirty="0"/>
                    </a:p>
                  </a:txBody>
                  <a:tcPr/>
                </a:tc>
                <a:tc>
                  <a:txBody>
                    <a:bodyPr/>
                    <a:lstStyle/>
                    <a:p>
                      <a:r>
                        <a:rPr lang="es-AR" sz="1600" kern="1200" noProof="0" dirty="0" smtClean="0">
                          <a:solidFill>
                            <a:schemeClr val="dk1"/>
                          </a:solidFill>
                          <a:latin typeface="+mn-lt"/>
                        </a:rPr>
                        <a:t>Inventario forestal nacional (IFN): </a:t>
                      </a:r>
                    </a:p>
                    <a:p>
                      <a:r>
                        <a:rPr lang="es-AR" sz="1600" kern="1200" noProof="0" dirty="0" smtClean="0">
                          <a:solidFill>
                            <a:schemeClr val="dk1"/>
                          </a:solidFill>
                          <a:latin typeface="+mn-lt"/>
                        </a:rPr>
                        <a:t>un sistema para medir el carbono en la tierra en los diferentes ecosistemas forestales primarios y secundarios (la “M” de MNV)</a:t>
                      </a:r>
                      <a:endParaRPr lang="es-AR" sz="1600" noProof="0" dirty="0"/>
                    </a:p>
                  </a:txBody>
                  <a:tcPr/>
                </a:tc>
              </a:tr>
              <a:tr h="370840">
                <a:tc>
                  <a:txBody>
                    <a:bodyPr/>
                    <a:lstStyle/>
                    <a:p>
                      <a:r>
                        <a:rPr lang="es-AR" sz="1600" noProof="0" dirty="0" smtClean="0"/>
                        <a:t>3</a:t>
                      </a:r>
                      <a:endParaRPr lang="es-A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Estimaciones</a:t>
                      </a:r>
                      <a:r>
                        <a:rPr lang="es-AR" noProof="0" dirty="0" smtClean="0"/>
                        <a:t> </a:t>
                      </a:r>
                      <a:br>
                        <a:rPr lang="es-AR" noProof="0" dirty="0" smtClean="0"/>
                      </a:br>
                      <a:r>
                        <a:rPr lang="es-AR" sz="1600" kern="1200" baseline="0" noProof="0" dirty="0" smtClean="0">
                          <a:solidFill>
                            <a:schemeClr val="dk1"/>
                          </a:solidFill>
                          <a:latin typeface="+mn-lt"/>
                        </a:rPr>
                        <a:t>de emisiones</a:t>
                      </a:r>
                      <a:endParaRPr lang="es-AR" sz="1600" kern="1200" noProof="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Inventario nacional de GEI: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600" kern="1200" noProof="0" dirty="0" smtClean="0">
                          <a:solidFill>
                            <a:schemeClr val="dk1"/>
                          </a:solidFill>
                          <a:latin typeface="+mn-lt"/>
                        </a:rPr>
                        <a:t>notificación a través del inventario nacional de gases de efecto invernadero (GEI) de la RDC (la “N” de MNV)</a:t>
                      </a:r>
                      <a:endParaRPr lang="es-AR" sz="1600" kern="1200" noProof="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AR" sz="2800" dirty="0" smtClean="0"/>
              <a:t>Sistema de seguimiento integrado</a:t>
            </a:r>
            <a:endParaRPr lang="es-AR" dirty="0"/>
          </a:p>
        </p:txBody>
      </p:sp>
      <p:sp>
        <p:nvSpPr>
          <p:cNvPr id="3" name="Tijdelijke aanduiding voor tekst 2"/>
          <p:cNvSpPr>
            <a:spLocks noGrp="1"/>
          </p:cNvSpPr>
          <p:nvPr>
            <p:ph type="body" sz="quarter" idx="10"/>
          </p:nvPr>
        </p:nvSpPr>
        <p:spPr>
          <a:xfrm>
            <a:off x="421200" y="1223158"/>
            <a:ext cx="8521188" cy="4370121"/>
          </a:xfrm>
        </p:spPr>
        <p:txBody>
          <a:bodyPr/>
          <a:lstStyle/>
          <a:p>
            <a:r>
              <a:rPr lang="es-AR" sz="2000" dirty="0" smtClean="0"/>
              <a:t>Seguimiento del carbono</a:t>
            </a:r>
          </a:p>
          <a:p>
            <a:r>
              <a:rPr lang="es-AR" sz="2000" dirty="0" smtClean="0"/>
              <a:t>Seguimiento de las salvaguardias y los beneficios conjuntos:</a:t>
            </a:r>
          </a:p>
          <a:p>
            <a:pPr lvl="1"/>
            <a:r>
              <a:rPr lang="es-AR" sz="2000" dirty="0" smtClean="0"/>
              <a:t>Gestión de gobierno: debe ser transparente, estar sujeta a rendición de cuentas e involucrar  la participación de las comunidades locales</a:t>
            </a:r>
          </a:p>
          <a:p>
            <a:pPr lvl="1"/>
            <a:r>
              <a:rPr lang="es-AR" sz="2000" dirty="0" smtClean="0"/>
              <a:t>Aspectos económicos: distribución de costos y beneficios en las actividades de REDD+</a:t>
            </a:r>
          </a:p>
          <a:p>
            <a:pPr lvl="1"/>
            <a:r>
              <a:rPr lang="es-AR" sz="2000" dirty="0" smtClean="0"/>
              <a:t>Aspectos ambientales: funciones y servicios forestales, como calidad del agua, productos forestales que no son madera y biodiversidad</a:t>
            </a:r>
          </a:p>
          <a:p>
            <a:pPr lvl="1"/>
            <a:r>
              <a:rPr lang="es-AR" sz="2000" dirty="0" smtClean="0"/>
              <a:t>Dimensiones socioculturales</a:t>
            </a:r>
          </a:p>
          <a:p>
            <a:pPr>
              <a:buNone/>
            </a:pPr>
            <a:r>
              <a:rPr lang="es-AR" sz="2000" b="1" dirty="0" smtClean="0">
                <a:sym typeface="Wingdings" pitchFamily="2" charset="2"/>
              </a:rPr>
              <a:t></a:t>
            </a:r>
            <a:r>
              <a:rPr lang="es-AR" sz="2000" dirty="0" smtClean="0"/>
              <a:t> </a:t>
            </a:r>
            <a:r>
              <a:rPr lang="es-AR" sz="2000" dirty="0" smtClean="0">
                <a:sym typeface="Wingdings" pitchFamily="2" charset="2"/>
              </a:rPr>
              <a:t>S</a:t>
            </a:r>
            <a:r>
              <a:rPr lang="es-AR" sz="2000" dirty="0" smtClean="0"/>
              <a:t>istema integrado de MNV con un enfoque participativo</a:t>
            </a:r>
            <a:endParaRPr lang="es-A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198289"/>
            <a:ext cx="8442796" cy="786329"/>
          </a:xfrm>
        </p:spPr>
        <p:txBody>
          <a:bodyPr/>
          <a:lstStyle/>
          <a:p>
            <a:r>
              <a:rPr lang="es-AR" sz="2800" dirty="0" smtClean="0"/>
              <a:t>Actividades de fortalecimiento de la capacidad</a:t>
            </a:r>
            <a:endParaRPr lang="es-AR" dirty="0"/>
          </a:p>
        </p:txBody>
      </p:sp>
      <p:sp>
        <p:nvSpPr>
          <p:cNvPr id="3" name="Tijdelijke aanduiding voor tekst 2"/>
          <p:cNvSpPr>
            <a:spLocks noGrp="1"/>
          </p:cNvSpPr>
          <p:nvPr>
            <p:ph type="body" sz="quarter" idx="10"/>
          </p:nvPr>
        </p:nvSpPr>
        <p:spPr>
          <a:xfrm>
            <a:off x="382012" y="980394"/>
            <a:ext cx="8521188" cy="4393871"/>
          </a:xfrm>
        </p:spPr>
        <p:txBody>
          <a:bodyPr/>
          <a:lstStyle/>
          <a:p>
            <a:r>
              <a:rPr lang="es-AR" sz="1800" dirty="0" smtClean="0"/>
              <a:t>Fortalecimiento de la capacidad institucional y técnica</a:t>
            </a:r>
          </a:p>
          <a:p>
            <a:r>
              <a:rPr lang="es-AR" sz="1800" dirty="0" smtClean="0"/>
              <a:t>Los </a:t>
            </a:r>
            <a:r>
              <a:rPr lang="es-AR" sz="1800" dirty="0" smtClean="0"/>
              <a:t>conocimientos </a:t>
            </a:r>
            <a:r>
              <a:rPr lang="es-AR" sz="1800" dirty="0" smtClean="0"/>
              <a:t>especializados nacionales constituyen el punto </a:t>
            </a:r>
            <a:br>
              <a:rPr lang="es-AR" sz="1800" dirty="0" smtClean="0"/>
            </a:br>
            <a:r>
              <a:rPr lang="es-AR" sz="1800" dirty="0" smtClean="0"/>
              <a:t>de partida</a:t>
            </a:r>
          </a:p>
          <a:p>
            <a:r>
              <a:rPr lang="es-AR" sz="1800" dirty="0" smtClean="0"/>
              <a:t>Integración de capacidades, conocimientos especializados y diferentes institutos existentes</a:t>
            </a:r>
          </a:p>
          <a:p>
            <a:r>
              <a:rPr lang="es-AR" sz="1800" dirty="0" smtClean="0"/>
              <a:t>Capacitación técnica a cargo de expertos internacionales sobre:</a:t>
            </a:r>
          </a:p>
          <a:p>
            <a:pPr lvl="1"/>
            <a:r>
              <a:rPr lang="es-AR" sz="1600" dirty="0" smtClean="0"/>
              <a:t>requisitos internacionales de la CMNUCC y del IPCC</a:t>
            </a:r>
          </a:p>
          <a:p>
            <a:pPr lvl="1"/>
            <a:r>
              <a:rPr lang="es-AR" sz="1600" dirty="0" smtClean="0"/>
              <a:t>presentación de informes sobre emisiones y remociones de GEI</a:t>
            </a:r>
          </a:p>
          <a:p>
            <a:pPr lvl="1"/>
            <a:r>
              <a:rPr lang="es-AR" sz="1600" dirty="0" smtClean="0"/>
              <a:t>implementación del sistemas de vigilancia satelital de las tierras: </a:t>
            </a:r>
            <a:br>
              <a:rPr lang="es-AR" sz="1600" dirty="0" smtClean="0"/>
            </a:br>
            <a:r>
              <a:rPr lang="es-AR" sz="1600" dirty="0" smtClean="0"/>
              <a:t>uso de detección remota y un sistema de información geográfica (SIG)</a:t>
            </a:r>
          </a:p>
          <a:p>
            <a:pPr lvl="1"/>
            <a:r>
              <a:rPr lang="es-AR" sz="1600" dirty="0" smtClean="0"/>
              <a:t>implementación del IFN: toma de mediciones de campo</a:t>
            </a:r>
          </a:p>
          <a:p>
            <a:pPr lvl="1"/>
            <a:r>
              <a:rPr lang="es-AR" sz="1600" dirty="0" smtClean="0"/>
              <a:t>gestión de datos</a:t>
            </a:r>
            <a:endParaRPr lang="es-A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288646"/>
          </a:xfrm>
        </p:spPr>
        <p:txBody>
          <a:bodyPr/>
          <a:lstStyle/>
          <a:p>
            <a:r>
              <a:rPr lang="es-AR" sz="2600" dirty="0" smtClean="0"/>
              <a:t>2. Establecimiento de un sistema de MNV </a:t>
            </a:r>
            <a:br>
              <a:rPr lang="es-AR" sz="2600" dirty="0" smtClean="0"/>
            </a:br>
            <a:r>
              <a:rPr lang="es-AR" sz="2600" dirty="0" smtClean="0"/>
              <a:t>de las actividades de REDD+ en Guyana</a:t>
            </a:r>
            <a:endParaRPr lang="es-AR" sz="2600" dirty="0"/>
          </a:p>
        </p:txBody>
      </p:sp>
      <p:sp>
        <p:nvSpPr>
          <p:cNvPr id="3" name="Tijdelijke aanduiding voor tekst 2"/>
          <p:cNvSpPr>
            <a:spLocks noGrp="1"/>
          </p:cNvSpPr>
          <p:nvPr>
            <p:ph type="body" sz="quarter" idx="10"/>
          </p:nvPr>
        </p:nvSpPr>
        <p:spPr>
          <a:xfrm>
            <a:off x="421200" y="1501570"/>
            <a:ext cx="8521188" cy="4404807"/>
          </a:xfrm>
        </p:spPr>
        <p:txBody>
          <a:bodyPr/>
          <a:lstStyle/>
          <a:p>
            <a:pPr>
              <a:defRPr/>
            </a:pPr>
            <a:r>
              <a:rPr lang="es-AR" sz="2000" dirty="0" smtClean="0"/>
              <a:t>Requisitos para el sistema nacional de MNV:</a:t>
            </a:r>
            <a:endParaRPr lang="es-AR" sz="2400" dirty="0" smtClean="0"/>
          </a:p>
          <a:p>
            <a:pPr lvl="1">
              <a:defRPr/>
            </a:pPr>
            <a:r>
              <a:rPr lang="es-AR" sz="1800" b="1" dirty="0" smtClean="0"/>
              <a:t>Internacionales:</a:t>
            </a:r>
            <a:r>
              <a:rPr lang="es-AR" sz="1800" dirty="0" smtClean="0"/>
              <a:t> principios y procedimientos especificados </a:t>
            </a:r>
            <a:br>
              <a:rPr lang="es-AR" sz="1800" dirty="0" smtClean="0"/>
            </a:br>
            <a:r>
              <a:rPr lang="es-AR" sz="1800" dirty="0" smtClean="0"/>
              <a:t>en las orientaciones del IPCC sobre buenas prácticas </a:t>
            </a:r>
            <a:br>
              <a:rPr lang="es-AR" sz="1800" dirty="0" smtClean="0"/>
            </a:br>
            <a:r>
              <a:rPr lang="es-AR" sz="1800" dirty="0" smtClean="0"/>
              <a:t>(2003, 2006)</a:t>
            </a:r>
          </a:p>
          <a:p>
            <a:pPr lvl="1">
              <a:defRPr/>
            </a:pPr>
            <a:r>
              <a:rPr lang="es-AR" sz="1800" b="1" dirty="0" smtClean="0"/>
              <a:t>Nacionales: </a:t>
            </a:r>
            <a:r>
              <a:rPr lang="es-AR" sz="1800" dirty="0" smtClean="0"/>
              <a:t>necesidades y prioridades de la política y estrategia de implementación nacionales de REDD</a:t>
            </a:r>
          </a:p>
          <a:p>
            <a:pPr>
              <a:defRPr/>
            </a:pPr>
            <a:r>
              <a:rPr lang="es-AR" sz="2000" dirty="0" smtClean="0"/>
              <a:t>Reducción de la brecha de capacidad:</a:t>
            </a:r>
            <a:endParaRPr lang="es-AR" sz="2400" dirty="0" smtClean="0"/>
          </a:p>
          <a:p>
            <a:pPr lvl="1">
              <a:defRPr/>
            </a:pPr>
            <a:r>
              <a:rPr lang="es-AR" sz="1800" b="1" dirty="0" smtClean="0"/>
              <a:t>Evaluación </a:t>
            </a:r>
            <a:r>
              <a:rPr lang="es-AR" sz="1800" dirty="0" smtClean="0"/>
              <a:t>de las capacidades técnicas de vigilancia forestal nacional en función de los requisitos para el sistema de MNV</a:t>
            </a:r>
          </a:p>
          <a:p>
            <a:pPr lvl="1">
              <a:defRPr/>
            </a:pPr>
            <a:r>
              <a:rPr lang="es-AR" sz="1800" b="1" dirty="0" smtClean="0"/>
              <a:t>Elaboración de una hoja de ruta </a:t>
            </a:r>
            <a:r>
              <a:rPr lang="es-AR" sz="1800" dirty="0" smtClean="0"/>
              <a:t>destinada a fortalecer en forma sostenida las capacidades del país en materia de MNV</a:t>
            </a:r>
          </a:p>
          <a:p>
            <a:pPr>
              <a:buNone/>
            </a:pPr>
            <a:endParaRPr lang="es-A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145347"/>
            <a:ext cx="8442796" cy="737156"/>
          </a:xfrm>
        </p:spPr>
        <p:txBody>
          <a:bodyPr/>
          <a:lstStyle/>
          <a:p>
            <a:r>
              <a:rPr lang="es-AR" sz="2400" dirty="0" smtClean="0"/>
              <a:t>Evaluación de la brecha de capacidad en Guyana</a:t>
            </a:r>
            <a:endParaRPr lang="es-AR" sz="2400" dirty="0"/>
          </a:p>
        </p:txBody>
      </p:sp>
      <p:graphicFrame>
        <p:nvGraphicFramePr>
          <p:cNvPr id="8" name="Tabelle 3"/>
          <p:cNvGraphicFramePr>
            <a:graphicFrameLocks noGrp="1"/>
          </p:cNvGraphicFramePr>
          <p:nvPr>
            <p:extLst>
              <p:ext uri="{D42A27DB-BD31-4B8C-83A1-F6EECF244321}">
                <p14:modId xmlns:p14="http://schemas.microsoft.com/office/powerpoint/2010/main" val="3127388109"/>
              </p:ext>
            </p:extLst>
          </p:nvPr>
        </p:nvGraphicFramePr>
        <p:xfrm>
          <a:off x="26988" y="981189"/>
          <a:ext cx="9074723" cy="5842344"/>
        </p:xfrm>
        <a:graphic>
          <a:graphicData uri="http://schemas.openxmlformats.org/drawingml/2006/table">
            <a:tbl>
              <a:tblPr>
                <a:tableStyleId>{D7AC3CCA-C797-4891-BE02-D94E43425B78}</a:tableStyleId>
              </a:tblPr>
              <a:tblGrid>
                <a:gridCol w="1288470"/>
                <a:gridCol w="1620982"/>
                <a:gridCol w="3394363"/>
                <a:gridCol w="2770908"/>
              </a:tblGrid>
              <a:tr h="404109">
                <a:tc>
                  <a:txBody>
                    <a:bodyPr/>
                    <a:lstStyle/>
                    <a:p>
                      <a:pPr algn="ctr" fontAlgn="t"/>
                      <a:r>
                        <a:rPr lang="es-ES" sz="1500" b="1" u="none" strike="noStrike" dirty="0" smtClean="0">
                          <a:latin typeface="Calibri" pitchFamily="34" charset="0"/>
                          <a:cs typeface="Calibri" pitchFamily="34" charset="0"/>
                        </a:rPr>
                        <a:t>Variable</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fontAlgn="t"/>
                      <a:r>
                        <a:rPr lang="es-ES" sz="1500" b="1" i="0" u="none" strike="noStrike" dirty="0" smtClean="0">
                          <a:solidFill>
                            <a:schemeClr val="dk1"/>
                          </a:solidFill>
                          <a:latin typeface="Calibri" pitchFamily="34" charset="0"/>
                          <a:cs typeface="Calibri" pitchFamily="34" charset="0"/>
                        </a:rPr>
                        <a:t>Enfoque</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rtl="0" fontAlgn="t"/>
                      <a:r>
                        <a:rPr lang="es-ES" sz="1500" b="1" u="none" strike="noStrike" dirty="0" smtClean="0">
                          <a:latin typeface="Calibri" pitchFamily="34" charset="0"/>
                          <a:cs typeface="Calibri" pitchFamily="34" charset="0"/>
                        </a:rPr>
                        <a:t>Observac</a:t>
                      </a:r>
                      <a:r>
                        <a:rPr lang="es-ES" sz="1500" dirty="0" smtClean="0">
                          <a:latin typeface="Calibri" pitchFamily="34" charset="0"/>
                          <a:cs typeface="Calibri" pitchFamily="34" charset="0"/>
                        </a:rPr>
                        <a:t>i</a:t>
                      </a:r>
                      <a:r>
                        <a:rPr lang="es-ES" sz="1500" b="1" u="none" strike="noStrike" dirty="0" smtClean="0">
                          <a:latin typeface="Calibri" pitchFamily="34" charset="0"/>
                          <a:cs typeface="Calibri" pitchFamily="34" charset="0"/>
                        </a:rPr>
                        <a:t>ones existentes</a:t>
                      </a:r>
                      <a:r>
                        <a:rPr lang="es-ES" sz="1500" dirty="0" smtClean="0">
                          <a:latin typeface="Calibri" pitchFamily="34" charset="0"/>
                          <a:cs typeface="Calibri" pitchFamily="34" charset="0"/>
                        </a:rPr>
                        <a:t> </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rtl="0" fontAlgn="t"/>
                      <a:r>
                        <a:rPr lang="es-ES" sz="1500" b="1" u="none" strike="noStrike" dirty="0" smtClean="0">
                          <a:latin typeface="Calibri" pitchFamily="34" charset="0"/>
                          <a:cs typeface="Calibri" pitchFamily="34" charset="0"/>
                        </a:rPr>
                        <a:t>In</a:t>
                      </a:r>
                      <a:r>
                        <a:rPr lang="es-ES" sz="1500" dirty="0" smtClean="0">
                          <a:latin typeface="Calibri" pitchFamily="34" charset="0"/>
                          <a:cs typeface="Calibri" pitchFamily="34" charset="0"/>
                        </a:rPr>
                        <a:t>f</a:t>
                      </a:r>
                      <a:r>
                        <a:rPr lang="es-ES" sz="1500" b="1" u="none" strike="noStrike" dirty="0" smtClean="0">
                          <a:latin typeface="Calibri" pitchFamily="34" charset="0"/>
                          <a:cs typeface="Calibri" pitchFamily="34" charset="0"/>
                        </a:rPr>
                        <a:t>ormación existente</a:t>
                      </a:r>
                      <a:r>
                        <a:rPr lang="es-ES" sz="1500" dirty="0" smtClean="0">
                          <a:latin typeface="Calibri" pitchFamily="34" charset="0"/>
                          <a:cs typeface="Calibri" pitchFamily="34" charset="0"/>
                        </a:rPr>
                        <a:t> </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505805">
                <a:tc rowSpan="2">
                  <a:txBody>
                    <a:bodyPr/>
                    <a:lstStyle/>
                    <a:p>
                      <a:pPr algn="ctr" rtl="0" fontAlgn="t"/>
                      <a:r>
                        <a:rPr lang="es-ES" sz="1500" b="1" u="none" strike="noStrike" dirty="0" smtClean="0">
                          <a:latin typeface="Calibri" pitchFamily="34" charset="0"/>
                          <a:cs typeface="Calibri" pitchFamily="34" charset="0"/>
                        </a:rPr>
                        <a:t>Cambios </a:t>
                      </a:r>
                      <a:br>
                        <a:rPr lang="es-ES" sz="1500" b="1" u="none" strike="noStrike" dirty="0" smtClean="0">
                          <a:latin typeface="Calibri" pitchFamily="34" charset="0"/>
                          <a:cs typeface="Calibri" pitchFamily="34" charset="0"/>
                        </a:rPr>
                      </a:br>
                      <a:r>
                        <a:rPr lang="es-ES" sz="1500" b="1" u="none" strike="noStrike" dirty="0" smtClean="0">
                          <a:latin typeface="Calibri" pitchFamily="34" charset="0"/>
                          <a:cs typeface="Calibri" pitchFamily="34" charset="0"/>
                        </a:rPr>
                        <a:t>de área </a:t>
                      </a:r>
                      <a:br>
                        <a:rPr lang="es-ES" sz="1500" b="1" u="none" strike="noStrike" dirty="0" smtClean="0">
                          <a:latin typeface="Calibri" pitchFamily="34" charset="0"/>
                          <a:cs typeface="Calibri" pitchFamily="34" charset="0"/>
                        </a:rPr>
                      </a:br>
                      <a:r>
                        <a:rPr lang="es-ES" sz="1500" b="1" u="none" strike="noStrike" dirty="0" smtClean="0">
                          <a:latin typeface="Calibri" pitchFamily="34" charset="0"/>
                          <a:cs typeface="Calibri" pitchFamily="34" charset="0"/>
                        </a:rPr>
                        <a:t>(datos de actividad) </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rtl="0" fontAlgn="t"/>
                      <a:r>
                        <a:rPr lang="es-ES" sz="1500" u="none" strike="noStrike" dirty="0" smtClean="0">
                          <a:latin typeface="Calibri" pitchFamily="34" charset="0"/>
                          <a:cs typeface="Calibri" pitchFamily="34" charset="0"/>
                        </a:rPr>
                        <a:t>Deforestación</a:t>
                      </a:r>
                      <a:r>
                        <a:rPr lang="es-ES" sz="1500" dirty="0" smtClean="0">
                          <a:latin typeface="Calibri" pitchFamily="34" charset="0"/>
                          <a:cs typeface="Calibri" pitchFamily="34" charset="0"/>
                        </a:rPr>
                        <a:t>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rowSpan="2">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Fotografías aéreas de datos satelitales archivados </a:t>
                      </a:r>
                    </a:p>
                    <a:p>
                      <a:pPr marL="182880" indent="-182880" algn="l" rtl="0" fontAlgn="t">
                        <a:buFont typeface="Arial" panose="020B0604020202020204" pitchFamily="34" charset="0"/>
                        <a:buChar char="•"/>
                      </a:pPr>
                      <a:r>
                        <a:rPr lang="es-ES" sz="1500" dirty="0" smtClean="0">
                          <a:latin typeface="Calibri" pitchFamily="34" charset="0"/>
                          <a:cs typeface="Calibri" pitchFamily="34" charset="0"/>
                        </a:rPr>
                        <a:t>Mapas forestales y datos de campo</a:t>
                      </a:r>
                      <a:endParaRPr lang="es-ES" sz="1500" i="0" u="none" strike="noStrike" baseline="0" dirty="0" smtClean="0">
                        <a:latin typeface="Calibri" pitchFamily="34" charset="0"/>
                        <a:cs typeface="Calibri" pitchFamily="34" charset="0"/>
                      </a:endParaRP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Mapas de uso de los bosques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e infraestructura humana </a:t>
                      </a:r>
                      <a:endParaRPr lang="es-ES" sz="1500" i="0" u="none" strike="noStrike" dirty="0">
                        <a:latin typeface="Calibri" pitchFamily="34" charset="0"/>
                        <a:cs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Mapas/tasas de deforestación </a:t>
                      </a:r>
                    </a:p>
                    <a:p>
                      <a:pPr marL="182880" marR="0" indent="-18288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sz="1500" dirty="0" smtClean="0">
                          <a:latin typeface="Calibri" pitchFamily="34" charset="0"/>
                          <a:cs typeface="Calibri" pitchFamily="34" charset="0"/>
                        </a:rPr>
                        <a:t>Datos estadísticos nacionales</a:t>
                      </a: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Mapas de cambios</a:t>
                      </a:r>
                      <a:r>
                        <a:rPr lang="es-ES" sz="1500" i="0" u="none" strike="noStrike" baseline="0" dirty="0" smtClean="0">
                          <a:latin typeface="Calibri" pitchFamily="34" charset="0"/>
                          <a:cs typeface="Calibri" pitchFamily="34" charset="0"/>
                        </a:rPr>
                        <a:t> en el</a:t>
                      </a:r>
                      <a:r>
                        <a:rPr lang="es-ES" sz="1500" i="0" u="none" strike="noStrike" dirty="0" smtClean="0">
                          <a:latin typeface="Calibri" pitchFamily="34" charset="0"/>
                          <a:cs typeface="Calibri" pitchFamily="34" charset="0"/>
                        </a:rPr>
                        <a:t> uso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 la tierra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794762">
                <a:tc vMerge="1">
                  <a:txBody>
                    <a:bodyPr/>
                    <a:lstStyle/>
                    <a:p>
                      <a:endParaRPr lang="de-DE"/>
                    </a:p>
                  </a:txBody>
                  <a:tcPr/>
                </a:tc>
                <a:tc>
                  <a:txBody>
                    <a:bodyPr/>
                    <a:lstStyle/>
                    <a:p>
                      <a:pPr algn="l" rtl="0" fontAlgn="t"/>
                      <a:r>
                        <a:rPr lang="es-ES" sz="1500" u="none" strike="noStrike" dirty="0" smtClean="0">
                          <a:latin typeface="Calibri" pitchFamily="34" charset="0"/>
                          <a:cs typeface="Calibri" pitchFamily="34" charset="0"/>
                        </a:rPr>
                        <a:t>Degradación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Área afectada por </a:t>
                      </a:r>
                      <a:r>
                        <a:rPr lang="es-ES" sz="1500" i="0" u="none" strike="noStrike" dirty="0" smtClean="0">
                          <a:latin typeface="Calibri" pitchFamily="34" charset="0"/>
                          <a:cs typeface="Calibri" pitchFamily="34" charset="0"/>
                        </a:rPr>
                        <a:t>la degradación </a:t>
                      </a:r>
                      <a:r>
                        <a:rPr lang="es-ES" sz="1500" i="0" u="none" strike="noStrike" dirty="0" smtClean="0">
                          <a:latin typeface="Calibri" pitchFamily="34" charset="0"/>
                          <a:cs typeface="Calibri" pitchFamily="34" charset="0"/>
                        </a:rPr>
                        <a:t>y tasas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505805">
                <a:tc rowSpan="3">
                  <a:txBody>
                    <a:bodyPr/>
                    <a:lstStyle/>
                    <a:p>
                      <a:pPr algn="ctr" rtl="0" fontAlgn="t"/>
                      <a:r>
                        <a:rPr lang="es-ES" sz="1500" b="1" u="none" strike="noStrike" dirty="0" smtClean="0">
                          <a:latin typeface="Calibri" pitchFamily="34" charset="0"/>
                          <a:cs typeface="Calibri" pitchFamily="34" charset="0"/>
                        </a:rPr>
                        <a:t>Cambios en las reservas de carbono/</a:t>
                      </a:r>
                    </a:p>
                    <a:p>
                      <a:pPr algn="ctr" rtl="0" fontAlgn="t"/>
                      <a:r>
                        <a:rPr lang="es-ES" sz="1500" b="1" u="none" strike="noStrike" dirty="0" smtClean="0">
                          <a:latin typeface="Calibri" pitchFamily="34" charset="0"/>
                          <a:cs typeface="Calibri" pitchFamily="34" charset="0"/>
                        </a:rPr>
                        <a:t>factores de emisión</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rtl="0" fontAlgn="t"/>
                      <a:r>
                        <a:rPr lang="es-ES" sz="1500" u="none" strike="noStrike" dirty="0" smtClean="0">
                          <a:latin typeface="Calibri" pitchFamily="34" charset="0"/>
                          <a:cs typeface="Calibri" pitchFamily="34" charset="0"/>
                        </a:rPr>
                        <a:t>Cambio de usos </a:t>
                      </a:r>
                      <a:br>
                        <a:rPr lang="es-ES" sz="1500" u="none" strike="noStrike" dirty="0" smtClean="0">
                          <a:latin typeface="Calibri" pitchFamily="34" charset="0"/>
                          <a:cs typeface="Calibri" pitchFamily="34" charset="0"/>
                        </a:rPr>
                      </a:br>
                      <a:r>
                        <a:rPr lang="es-ES" sz="1500" u="none" strike="noStrike" dirty="0" smtClean="0">
                          <a:latin typeface="Calibri" pitchFamily="34" charset="0"/>
                          <a:cs typeface="Calibri" pitchFamily="34" charset="0"/>
                        </a:rPr>
                        <a:t>de la tierra (deforestación)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rowSpan="3">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Inventario forestal, parcelas de muestra permanentes, centros de investigación, mediciones in situ </a:t>
                      </a:r>
                    </a:p>
                    <a:p>
                      <a:pPr marL="182880" indent="-182880" algn="l" rtl="0" fontAlgn="t">
                        <a:buFont typeface="Arial" panose="020B0604020202020204" pitchFamily="34" charset="0"/>
                        <a:buChar char="•"/>
                      </a:pPr>
                      <a:r>
                        <a:rPr lang="es-ES" sz="1500" i="0" u="none" strike="noStrike" noProof="0" dirty="0" smtClean="0">
                          <a:latin typeface="Calibri" pitchFamily="34" charset="0"/>
                          <a:cs typeface="Calibri" pitchFamily="34" charset="0"/>
                        </a:rPr>
                        <a:t>Estratificaciones</a:t>
                      </a:r>
                      <a:r>
                        <a:rPr lang="es-ES" sz="1500" i="0" u="none" strike="noStrike" dirty="0" smtClean="0">
                          <a:latin typeface="Calibri" pitchFamily="34" charset="0"/>
                          <a:cs typeface="Calibri" pitchFamily="34" charset="0"/>
                        </a:rPr>
                        <a:t> de bosques/ecosistemas</a:t>
                      </a:r>
                      <a:r>
                        <a:rPr lang="es-ES" sz="1500" dirty="0" smtClean="0">
                          <a:latin typeface="Calibri" pitchFamily="34" charset="0"/>
                          <a:cs typeface="Calibri" pitchFamily="34" charset="0"/>
                        </a:rPr>
                        <a:t> </a:t>
                      </a: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Concesiones/explotaciones forestales</a:t>
                      </a: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Volumen de conversiones de carbono</a:t>
                      </a: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Datos/mapas de reservas de carbono forestales regionales</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Cambio en las reservas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 carbono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y emisiones/estimaciones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 ha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285090">
                <a:tc vMerge="1">
                  <a:txBody>
                    <a:bodyPr/>
                    <a:lstStyle/>
                    <a:p>
                      <a:endParaRPr lang="de-DE"/>
                    </a:p>
                  </a:txBody>
                  <a:tcPr/>
                </a:tc>
                <a:tc>
                  <a:txBody>
                    <a:bodyPr/>
                    <a:lstStyle/>
                    <a:p>
                      <a:pPr algn="l" rtl="0" fontAlgn="t"/>
                      <a:r>
                        <a:rPr lang="es-ES" sz="1500" u="none" strike="noStrike" dirty="0" smtClean="0">
                          <a:latin typeface="Calibri" pitchFamily="34" charset="0"/>
                          <a:cs typeface="Calibri" pitchFamily="34" charset="0"/>
                        </a:rPr>
                        <a:t>Degradación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Mediciones de reducción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 carbono a largo plazo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405480">
                <a:tc vMerge="1">
                  <a:txBody>
                    <a:bodyPr/>
                    <a:lstStyle/>
                    <a:p>
                      <a:endParaRPr lang="de-DE"/>
                    </a:p>
                  </a:txBody>
                  <a:tcPr/>
                </a:tc>
                <a:tc>
                  <a:txBody>
                    <a:bodyPr/>
                    <a:lstStyle/>
                    <a:p>
                      <a:pPr algn="l" rtl="0" fontAlgn="t"/>
                      <a:r>
                        <a:rPr lang="es-ES" sz="1500" u="none" strike="noStrike" dirty="0" smtClean="0">
                          <a:latin typeface="Calibri" pitchFamily="34" charset="0"/>
                          <a:cs typeface="Calibri" pitchFamily="34" charset="0"/>
                        </a:rPr>
                        <a:t>Otros depósitos</a:t>
                      </a:r>
                      <a:br>
                        <a:rPr lang="es-ES" sz="1500" u="none" strike="noStrike" dirty="0" smtClean="0">
                          <a:latin typeface="Calibri" pitchFamily="34" charset="0"/>
                          <a:cs typeface="Calibri" pitchFamily="34" charset="0"/>
                        </a:rPr>
                      </a:br>
                      <a:r>
                        <a:rPr lang="es-ES" sz="1500" u="none" strike="noStrike" dirty="0" smtClean="0">
                          <a:latin typeface="Calibri" pitchFamily="34" charset="0"/>
                          <a:cs typeface="Calibri" pitchFamily="34" charset="0"/>
                        </a:rPr>
                        <a:t>(es decir, suelos)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Mediciones a largo plazo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 cambios en el carbono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del suelo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736373">
                <a:tc>
                  <a:txBody>
                    <a:bodyPr/>
                    <a:lstStyle/>
                    <a:p>
                      <a:pPr algn="ctr" rtl="0" fontAlgn="t"/>
                      <a:r>
                        <a:rPr lang="es-ES" sz="1500" b="1" dirty="0" smtClean="0">
                          <a:latin typeface="Calibri" pitchFamily="34" charset="0"/>
                          <a:cs typeface="Calibri" pitchFamily="34" charset="0"/>
                        </a:rPr>
                        <a:t>Quema </a:t>
                      </a:r>
                      <a:br>
                        <a:rPr lang="es-ES" sz="1500" b="1" dirty="0" smtClean="0">
                          <a:latin typeface="Calibri" pitchFamily="34" charset="0"/>
                          <a:cs typeface="Calibri" pitchFamily="34" charset="0"/>
                        </a:rPr>
                      </a:br>
                      <a:r>
                        <a:rPr lang="es-ES" sz="1500" b="1" dirty="0" smtClean="0">
                          <a:latin typeface="Calibri" pitchFamily="34" charset="0"/>
                          <a:cs typeface="Calibri" pitchFamily="34" charset="0"/>
                        </a:rPr>
                        <a:t>de la biomasa</a:t>
                      </a:r>
                      <a:r>
                        <a:rPr lang="es-ES" sz="1500" dirty="0" smtClean="0">
                          <a:latin typeface="Calibri" pitchFamily="34" charset="0"/>
                          <a:cs typeface="Calibri" pitchFamily="34" charset="0"/>
                        </a:rPr>
                        <a:t> </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fontAlgn="t"/>
                      <a:r>
                        <a:rPr lang="es-ES" sz="1500" u="none" strike="noStrike" dirty="0" smtClean="0">
                          <a:latin typeface="Calibri" pitchFamily="34" charset="0"/>
                          <a:cs typeface="Calibri" pitchFamily="34" charset="0"/>
                        </a:rPr>
                        <a:t>Emisiones </a:t>
                      </a:r>
                      <a:br>
                        <a:rPr lang="es-ES" sz="1500" u="none" strike="noStrike" dirty="0" smtClean="0">
                          <a:latin typeface="Calibri" pitchFamily="34" charset="0"/>
                          <a:cs typeface="Calibri" pitchFamily="34" charset="0"/>
                        </a:rPr>
                      </a:br>
                      <a:r>
                        <a:rPr lang="es-ES" sz="1500" u="none" strike="noStrike" dirty="0" smtClean="0">
                          <a:latin typeface="Calibri" pitchFamily="34" charset="0"/>
                          <a:cs typeface="Calibri" pitchFamily="34" charset="0"/>
                        </a:rPr>
                        <a:t>de varios GEI</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s-ES" sz="1500" dirty="0" smtClean="0">
                          <a:latin typeface="Calibri" pitchFamily="34" charset="0"/>
                          <a:cs typeface="Calibri" pitchFamily="34" charset="0"/>
                        </a:rPr>
                        <a:t>Registros de incendios </a:t>
                      </a:r>
                      <a:endParaRPr lang="es-ES" sz="1500" i="0" u="none" strike="noStrike" dirty="0" smtClean="0">
                        <a:latin typeface="Calibri" pitchFamily="34" charset="0"/>
                        <a:cs typeface="Calibri" pitchFamily="34" charset="0"/>
                      </a:endParaRPr>
                    </a:p>
                    <a:p>
                      <a:pPr marL="182880" indent="-182880" algn="l" rtl="0" fontAlgn="t">
                        <a:buFont typeface="Arial" panose="020B0604020202020204" pitchFamily="34" charset="0"/>
                        <a:buChar char="•"/>
                      </a:pPr>
                      <a:r>
                        <a:rPr lang="es-ES" sz="1500" dirty="0" smtClean="0">
                          <a:latin typeface="Calibri" pitchFamily="34" charset="0"/>
                          <a:cs typeface="Calibri" pitchFamily="34" charset="0"/>
                        </a:rPr>
                        <a:t>Datos satelitales</a:t>
                      </a:r>
                      <a:endParaRPr lang="es-ES" sz="1500" i="0" u="none" strike="noStrike" dirty="0" smtClean="0">
                        <a:latin typeface="Calibri" pitchFamily="34" charset="0"/>
                        <a:cs typeface="Calibri" pitchFamily="34" charset="0"/>
                      </a:endParaRP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Mediciones de factores de emisión</a:t>
                      </a:r>
                      <a:endParaRPr lang="es-ES" sz="1500" i="0" u="none" strike="noStrike" dirty="0">
                        <a:latin typeface="Calibri" pitchFamily="34" charset="0"/>
                        <a:cs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s-ES" sz="1500" dirty="0" smtClean="0">
                          <a:latin typeface="Calibri" pitchFamily="34" charset="0"/>
                          <a:cs typeface="Calibri" pitchFamily="34" charset="0"/>
                        </a:rPr>
                        <a:t>Productos de datos satelitales </a:t>
                      </a:r>
                    </a:p>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Régimen, área, frecuencia </a:t>
                      </a:r>
                      <a:br>
                        <a:rPr lang="es-ES" sz="1500" i="0" u="none" strike="noStrike" dirty="0" smtClean="0">
                          <a:latin typeface="Calibri" pitchFamily="34" charset="0"/>
                          <a:cs typeface="Calibri" pitchFamily="34" charset="0"/>
                        </a:rPr>
                      </a:br>
                      <a:r>
                        <a:rPr lang="es-ES" sz="1500" i="0" u="none" strike="noStrike" dirty="0" smtClean="0">
                          <a:latin typeface="Calibri" pitchFamily="34" charset="0"/>
                          <a:cs typeface="Calibri" pitchFamily="34" charset="0"/>
                        </a:rPr>
                        <a:t>y emisiones de incendios </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r h="472364">
                <a:tc>
                  <a:txBody>
                    <a:bodyPr/>
                    <a:lstStyle/>
                    <a:p>
                      <a:pPr algn="ctr" rtl="0" fontAlgn="t"/>
                      <a:r>
                        <a:rPr lang="es-ES" sz="1500" b="1" u="none" strike="noStrike" dirty="0" smtClean="0">
                          <a:latin typeface="Calibri" pitchFamily="34" charset="0"/>
                          <a:cs typeface="Calibri" pitchFamily="34" charset="0"/>
                        </a:rPr>
                        <a:t>Datos</a:t>
                      </a:r>
                      <a:r>
                        <a:rPr lang="es-ES" sz="1500" dirty="0" smtClean="0">
                          <a:latin typeface="Calibri" pitchFamily="34" charset="0"/>
                          <a:cs typeface="Calibri" pitchFamily="34" charset="0"/>
                        </a:rPr>
                        <a:t> </a:t>
                      </a:r>
                      <a:r>
                        <a:rPr lang="es-ES" sz="1500" b="1" u="none" strike="noStrike" dirty="0" smtClean="0">
                          <a:latin typeface="Calibri" pitchFamily="34" charset="0"/>
                          <a:cs typeface="Calibri" pitchFamily="34" charset="0"/>
                        </a:rPr>
                        <a:t>(espaciales) auxiliares</a:t>
                      </a:r>
                      <a:r>
                        <a:rPr lang="es-ES" sz="1500" dirty="0" smtClean="0">
                          <a:latin typeface="Calibri" pitchFamily="34" charset="0"/>
                          <a:cs typeface="Calibri" pitchFamily="34" charset="0"/>
                        </a:rPr>
                        <a:t> </a:t>
                      </a:r>
                      <a:endParaRPr lang="es-ES" sz="1500" b="1"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algn="l" rtl="0" fontAlgn="t"/>
                      <a:r>
                        <a:rPr lang="es-ES" sz="1500" dirty="0" smtClean="0">
                          <a:latin typeface="Calibri" pitchFamily="34" charset="0"/>
                          <a:cs typeface="Calibri" pitchFamily="34" charset="0"/>
                        </a:rPr>
                        <a:t>Factores causantes</a:t>
                      </a:r>
                      <a:br>
                        <a:rPr lang="es-ES" sz="1500" dirty="0" smtClean="0">
                          <a:latin typeface="Calibri" pitchFamily="34" charset="0"/>
                          <a:cs typeface="Calibri" pitchFamily="34" charset="0"/>
                        </a:rPr>
                      </a:br>
                      <a:r>
                        <a:rPr lang="es-ES" sz="1500" dirty="0" smtClean="0">
                          <a:latin typeface="Calibri" pitchFamily="34" charset="0"/>
                          <a:cs typeface="Calibri" pitchFamily="34" charset="0"/>
                        </a:rPr>
                        <a:t>y factores </a:t>
                      </a:r>
                      <a:r>
                        <a:rPr lang="es-ES" sz="1500" dirty="0" smtClean="0">
                          <a:latin typeface="Calibri" pitchFamily="34" charset="0"/>
                          <a:cs typeface="Calibri" pitchFamily="34" charset="0"/>
                        </a:rPr>
                        <a:t/>
                      </a:r>
                      <a:br>
                        <a:rPr lang="es-ES" sz="1500" dirty="0" smtClean="0">
                          <a:latin typeface="Calibri" pitchFamily="34" charset="0"/>
                          <a:cs typeface="Calibri" pitchFamily="34" charset="0"/>
                        </a:rPr>
                      </a:br>
                      <a:r>
                        <a:rPr lang="es-ES" sz="1500" dirty="0" smtClean="0">
                          <a:latin typeface="Calibri" pitchFamily="34" charset="0"/>
                          <a:cs typeface="Calibri" pitchFamily="34" charset="0"/>
                        </a:rPr>
                        <a:t>de cambios forestales</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s-ES" sz="1500" dirty="0" smtClean="0">
                          <a:latin typeface="Calibri" pitchFamily="34" charset="0"/>
                          <a:cs typeface="Calibri" pitchFamily="34" charset="0"/>
                        </a:rPr>
                        <a:t>Mapas topográficos </a:t>
                      </a:r>
                      <a:endParaRPr lang="es-ES" sz="1500" i="0" u="none" strike="noStrike" dirty="0" smtClean="0">
                        <a:latin typeface="Calibri" pitchFamily="34" charset="0"/>
                        <a:cs typeface="Calibri" pitchFamily="34" charset="0"/>
                      </a:endParaRPr>
                    </a:p>
                    <a:p>
                      <a:pPr marL="182880" indent="-182880" algn="l" rtl="0" fontAlgn="t">
                        <a:buFont typeface="Arial" panose="020B0604020202020204" pitchFamily="34" charset="0"/>
                        <a:buChar char="•"/>
                      </a:pPr>
                      <a:r>
                        <a:rPr lang="es-ES" sz="1500" i="0" kern="1200" dirty="0" smtClean="0">
                          <a:solidFill>
                            <a:schemeClr val="dk1"/>
                          </a:solidFill>
                          <a:latin typeface="Calibri" pitchFamily="34" charset="0"/>
                          <a:cs typeface="Calibri" pitchFamily="34" charset="0"/>
                        </a:rPr>
                        <a:t>Estudios de campo</a:t>
                      </a:r>
                    </a:p>
                    <a:p>
                      <a:pPr marL="182880" indent="-182880" algn="l" rtl="0" fontAlgn="t">
                        <a:buFont typeface="Arial" panose="020B0604020202020204" pitchFamily="34" charset="0"/>
                        <a:buChar char="•"/>
                      </a:pPr>
                      <a:r>
                        <a:rPr lang="es-ES" sz="1500" i="0" kern="1200" dirty="0" smtClean="0">
                          <a:solidFill>
                            <a:schemeClr val="dk1"/>
                          </a:solidFill>
                          <a:latin typeface="Calibri" pitchFamily="34" charset="0"/>
                          <a:cs typeface="Calibri" pitchFamily="34" charset="0"/>
                        </a:rPr>
                        <a:t>Datos de censos</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tc>
                <a:tc>
                  <a:txBody>
                    <a:bodyPr/>
                    <a:lstStyle/>
                    <a:p>
                      <a:pPr marL="182880" indent="-182880" algn="l" rtl="0" fontAlgn="t">
                        <a:buFont typeface="Arial" panose="020B0604020202020204" pitchFamily="34" charset="0"/>
                        <a:buChar char="•"/>
                      </a:pPr>
                      <a:r>
                        <a:rPr lang="es-ES" sz="1500" i="0" u="none" strike="noStrike" dirty="0" smtClean="0">
                          <a:latin typeface="Calibri" pitchFamily="34" charset="0"/>
                          <a:cs typeface="Calibri" pitchFamily="34" charset="0"/>
                        </a:rPr>
                        <a:t>Conjuntos de datos de SIG sobre población, carreteras, uso de la tierra, planificación, topografía, asentamientos, etc.</a:t>
                      </a:r>
                      <a:endParaRPr lang="es-ES" sz="1500" b="0" i="0" u="none" strike="noStrike" dirty="0">
                        <a:solidFill>
                          <a:srgbClr val="000000"/>
                        </a:solidFill>
                        <a:latin typeface="Calibri" pitchFamily="34" charset="0"/>
                        <a:ea typeface="Tahoma" pitchFamily="34" charset="0"/>
                        <a:cs typeface="Calibri" pitchFamily="34" charset="0"/>
                      </a:endParaRPr>
                    </a:p>
                  </a:txBody>
                  <a:tcPr marL="72000" marR="72000" marT="418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173979"/>
            <a:ext cx="8442796" cy="777494"/>
          </a:xfrm>
        </p:spPr>
        <p:txBody>
          <a:bodyPr/>
          <a:lstStyle/>
          <a:p>
            <a:pPr marL="0" indent="0">
              <a:lnSpc>
                <a:spcPct val="100000"/>
              </a:lnSpc>
            </a:pPr>
            <a:r>
              <a:rPr lang="es-ES" sz="2100" dirty="0" smtClean="0"/>
              <a:t>Análisis de los factores causantes de la deforestación </a:t>
            </a:r>
            <a:br>
              <a:rPr lang="es-ES" sz="2100" dirty="0" smtClean="0"/>
            </a:br>
            <a:r>
              <a:rPr lang="es-ES" sz="2100" dirty="0" smtClean="0"/>
              <a:t>y los procesos que afectan las reservas forestales de carbono</a:t>
            </a:r>
            <a:endParaRPr lang="es-ES" sz="2100" dirty="0"/>
          </a:p>
        </p:txBody>
      </p:sp>
      <p:sp>
        <p:nvSpPr>
          <p:cNvPr id="3" name="Text Placeholder 2"/>
          <p:cNvSpPr>
            <a:spLocks noGrp="1"/>
          </p:cNvSpPr>
          <p:nvPr>
            <p:ph type="body" sz="quarter" idx="10"/>
          </p:nvPr>
        </p:nvSpPr>
        <p:spPr>
          <a:xfrm>
            <a:off x="421200" y="1004212"/>
            <a:ext cx="8521188" cy="4689815"/>
          </a:xfrm>
        </p:spPr>
        <p:txBody>
          <a:bodyPr/>
          <a:lstStyle/>
          <a:p>
            <a:pPr marL="342900" lvl="0" indent="-342900">
              <a:lnSpc>
                <a:spcPts val="1920"/>
              </a:lnSpc>
              <a:buSzPct val="100000"/>
              <a:buFont typeface="+mj-lt"/>
              <a:buAutoNum type="arabicPeriod"/>
            </a:pPr>
            <a:r>
              <a:rPr lang="es-ES" sz="1600" dirty="0" smtClean="0"/>
              <a:t>Conversión de tierras forestales para agricultura (ganadería, cultivos </a:t>
            </a:r>
            <a:br>
              <a:rPr lang="es-ES" sz="1600" dirty="0" smtClean="0"/>
            </a:br>
            <a:r>
              <a:rPr lang="es-ES" sz="1600" dirty="0" smtClean="0"/>
              <a:t>y acuicultura)</a:t>
            </a:r>
          </a:p>
          <a:p>
            <a:pPr marL="342900" lvl="0" indent="-342900">
              <a:lnSpc>
                <a:spcPts val="1920"/>
              </a:lnSpc>
              <a:buSzPct val="100000"/>
              <a:buFont typeface="+mj-lt"/>
              <a:buAutoNum type="arabicPeriod"/>
            </a:pPr>
            <a:r>
              <a:rPr lang="es-ES" sz="1600" dirty="0" smtClean="0"/>
              <a:t>Conversión de tierras forestales para minería</a:t>
            </a:r>
          </a:p>
          <a:p>
            <a:pPr marL="342900" lvl="0" indent="-342900">
              <a:lnSpc>
                <a:spcPts val="1920"/>
              </a:lnSpc>
              <a:buSzPct val="100000"/>
              <a:buFont typeface="+mj-lt"/>
              <a:buAutoNum type="arabicPeriod"/>
            </a:pPr>
            <a:r>
              <a:rPr lang="es-ES" sz="1600" dirty="0" smtClean="0"/>
              <a:t>Actividades de tala</a:t>
            </a:r>
          </a:p>
          <a:p>
            <a:pPr marL="342900" lvl="0" indent="-342900">
              <a:lnSpc>
                <a:spcPts val="1920"/>
              </a:lnSpc>
              <a:buSzPct val="100000"/>
              <a:buFont typeface="+mj-lt"/>
              <a:buAutoNum type="arabicPeriod"/>
            </a:pPr>
            <a:r>
              <a:rPr lang="es-ES" sz="1600" dirty="0" smtClean="0"/>
              <a:t>Conversión de tierras forestales para carreteras</a:t>
            </a:r>
          </a:p>
          <a:p>
            <a:pPr marL="342900" lvl="0" indent="-342900">
              <a:lnSpc>
                <a:spcPts val="1920"/>
              </a:lnSpc>
              <a:buSzPct val="100000"/>
              <a:buFont typeface="+mj-lt"/>
              <a:buAutoNum type="arabicPeriod"/>
            </a:pPr>
            <a:r>
              <a:rPr lang="es-ES" sz="1600" dirty="0" smtClean="0"/>
              <a:t>Conversión de tierras forestales para desarrollo urbano (vivienda)</a:t>
            </a:r>
          </a:p>
          <a:p>
            <a:pPr marL="342900" lvl="0" indent="-342900">
              <a:lnSpc>
                <a:spcPts val="1920"/>
              </a:lnSpc>
              <a:buSzPct val="100000"/>
              <a:buFont typeface="+mj-lt"/>
              <a:buAutoNum type="arabicPeriod"/>
            </a:pPr>
            <a:r>
              <a:rPr lang="es-ES" sz="1600" dirty="0" smtClean="0"/>
              <a:t>Conversión de tierras forestales para economías agrícolas locales </a:t>
            </a:r>
            <a:br>
              <a:rPr lang="es-ES" sz="1600" dirty="0" smtClean="0"/>
            </a:br>
            <a:r>
              <a:rPr lang="es-ES" sz="1600" dirty="0" smtClean="0"/>
              <a:t>en transición</a:t>
            </a:r>
          </a:p>
          <a:p>
            <a:pPr marL="342900" lvl="0" indent="-342900">
              <a:lnSpc>
                <a:spcPts val="1920"/>
              </a:lnSpc>
              <a:buSzPct val="100000"/>
              <a:buFont typeface="+mj-lt"/>
              <a:buAutoNum type="arabicPeriod"/>
            </a:pPr>
            <a:r>
              <a:rPr lang="es-ES" sz="1600" dirty="0" smtClean="0"/>
              <a:t>Conversión de tierras forestales para desarrollo de energía</a:t>
            </a:r>
          </a:p>
          <a:p>
            <a:pPr marL="342900" lvl="0" indent="-342900">
              <a:lnSpc>
                <a:spcPts val="1920"/>
              </a:lnSpc>
              <a:buSzPct val="100000"/>
              <a:buFont typeface="+mj-lt"/>
              <a:buAutoNum type="arabicPeriod"/>
            </a:pPr>
            <a:r>
              <a:rPr lang="es-ES" sz="1600" dirty="0" smtClean="0"/>
              <a:t>Incendios (no se incluyen las quemas para el uso sostenible)</a:t>
            </a:r>
          </a:p>
          <a:p>
            <a:pPr marL="342900" lvl="0" indent="-342900">
              <a:lnSpc>
                <a:spcPts val="1920"/>
              </a:lnSpc>
              <a:buSzPct val="100000"/>
              <a:buFont typeface="+mj-lt"/>
              <a:buAutoNum type="arabicPeriod"/>
            </a:pPr>
            <a:r>
              <a:rPr lang="es-ES" sz="1600" dirty="0" smtClean="0"/>
              <a:t>Problemas de agricultura de subsistencia (incluye incendios)</a:t>
            </a:r>
          </a:p>
          <a:p>
            <a:pPr marL="342900" lvl="0" indent="-342900">
              <a:lnSpc>
                <a:spcPts val="1920"/>
              </a:lnSpc>
              <a:buSzPct val="100000"/>
              <a:buFont typeface="+mj-lt"/>
              <a:buAutoNum type="arabicPeriod"/>
            </a:pPr>
            <a:r>
              <a:rPr lang="es-ES" sz="1600" dirty="0" smtClean="0"/>
              <a:t> Protección </a:t>
            </a:r>
            <a:r>
              <a:rPr lang="es-ES" sz="1600" dirty="0" smtClean="0"/>
              <a:t>de los bosques</a:t>
            </a:r>
          </a:p>
          <a:p>
            <a:pPr marL="342900" lvl="0" indent="-342900">
              <a:lnSpc>
                <a:spcPts val="1920"/>
              </a:lnSpc>
              <a:buSzPct val="100000"/>
              <a:buFont typeface="+mj-lt"/>
              <a:buAutoNum type="arabicPeriod"/>
            </a:pPr>
            <a:r>
              <a:rPr lang="es-ES" sz="1600" dirty="0" smtClean="0"/>
              <a:t> Mejora </a:t>
            </a:r>
            <a:r>
              <a:rPr lang="es-ES" sz="1600" dirty="0" smtClean="0"/>
              <a:t>de manglares con fines de protección del espacio marítimo (incendios </a:t>
            </a:r>
            <a:r>
              <a:rPr lang="es-ES" sz="1600" dirty="0" smtClean="0"/>
              <a:t> agrícolas </a:t>
            </a:r>
            <a:r>
              <a:rPr lang="es-ES" sz="1600" dirty="0" smtClean="0"/>
              <a:t>y quema accidental de bosques)</a:t>
            </a:r>
            <a:endParaRPr lang="es-ES" sz="1600" dirty="0"/>
          </a:p>
        </p:txBody>
      </p:sp>
    </p:spTree>
    <p:extLst>
      <p:ext uri="{BB962C8B-B14F-4D97-AF65-F5344CB8AC3E}">
        <p14:creationId xmlns:p14="http://schemas.microsoft.com/office/powerpoint/2010/main" val="362377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80695"/>
          </a:xfrm>
        </p:spPr>
        <p:txBody>
          <a:bodyPr/>
          <a:lstStyle/>
          <a:p>
            <a:r>
              <a:rPr lang="es-ES" sz="2100" dirty="0"/>
              <a:t>Análisis de los factores causantes de la </a:t>
            </a:r>
            <a:r>
              <a:rPr lang="es-ES" sz="2100" dirty="0" smtClean="0"/>
              <a:t>deforestación </a:t>
            </a:r>
            <a:br>
              <a:rPr lang="es-ES" sz="2100" dirty="0" smtClean="0"/>
            </a:br>
            <a:r>
              <a:rPr lang="es-ES" sz="2100" dirty="0" smtClean="0"/>
              <a:t>y </a:t>
            </a:r>
            <a:r>
              <a:rPr lang="es-ES" sz="2100" dirty="0"/>
              <a:t>los procesos que afectan las reservas forestales de carbono</a:t>
            </a:r>
            <a:endParaRPr lang="en-GB" sz="2100" dirty="0"/>
          </a:p>
        </p:txBody>
      </p:sp>
      <p:sp>
        <p:nvSpPr>
          <p:cNvPr id="3" name="Text Placeholder 2"/>
          <p:cNvSpPr>
            <a:spLocks noGrp="1"/>
          </p:cNvSpPr>
          <p:nvPr>
            <p:ph type="body" sz="quarter" idx="10"/>
          </p:nvPr>
        </p:nvSpPr>
        <p:spPr>
          <a:xfrm>
            <a:off x="408674" y="2131370"/>
            <a:ext cx="8521188" cy="3431976"/>
          </a:xfrm>
        </p:spPr>
        <p:txBody>
          <a:bodyPr/>
          <a:lstStyle/>
          <a:p>
            <a:pPr lvl="0"/>
            <a:r>
              <a:rPr lang="es-ES" sz="1800" dirty="0" smtClean="0"/>
              <a:t>Grupo/institución responsable para la ejecución de la actividad</a:t>
            </a:r>
          </a:p>
          <a:p>
            <a:pPr lvl="0"/>
            <a:r>
              <a:rPr lang="es-ES" sz="1800" dirty="0" smtClean="0"/>
              <a:t>Efectos en el bosque (efecto del carbono por ha): reducción o fuente</a:t>
            </a:r>
          </a:p>
          <a:p>
            <a:pPr lvl="0"/>
            <a:r>
              <a:rPr lang="es-ES" sz="1800" dirty="0" smtClean="0"/>
              <a:t>Tamaño del área afectada</a:t>
            </a:r>
          </a:p>
          <a:p>
            <a:pPr lvl="0"/>
            <a:r>
              <a:rPr lang="es-ES" sz="1800" dirty="0" smtClean="0"/>
              <a:t>Importancia con respecto al impacto y área del carbono</a:t>
            </a:r>
            <a:endParaRPr lang="es-ES" sz="1800" dirty="0"/>
          </a:p>
        </p:txBody>
      </p:sp>
    </p:spTree>
    <p:extLst>
      <p:ext uri="{BB962C8B-B14F-4D97-AF65-F5344CB8AC3E}">
        <p14:creationId xmlns:p14="http://schemas.microsoft.com/office/powerpoint/2010/main" val="182017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117454"/>
            <a:ext cx="8442796" cy="1044081"/>
          </a:xfrm>
        </p:spPr>
        <p:txBody>
          <a:bodyPr/>
          <a:lstStyle/>
          <a:p>
            <a:r>
              <a:rPr lang="es-ES" sz="2600" dirty="0" smtClean="0"/>
              <a:t>Áreas de acción clave para actividades </a:t>
            </a:r>
            <a:br>
              <a:rPr lang="es-ES" sz="2600" dirty="0" smtClean="0"/>
            </a:br>
            <a:r>
              <a:rPr lang="es-ES" sz="2600" dirty="0" smtClean="0"/>
              <a:t>de fortalecimiento de la capacidad</a:t>
            </a:r>
            <a:endParaRPr lang="es-ES" sz="2600" dirty="0"/>
          </a:p>
        </p:txBody>
      </p:sp>
      <p:sp>
        <p:nvSpPr>
          <p:cNvPr id="3" name="Tijdelijke aanduiding voor tekst 2"/>
          <p:cNvSpPr>
            <a:spLocks noGrp="1"/>
          </p:cNvSpPr>
          <p:nvPr>
            <p:ph type="body" sz="quarter" idx="10"/>
          </p:nvPr>
        </p:nvSpPr>
        <p:spPr>
          <a:xfrm>
            <a:off x="421200" y="1223159"/>
            <a:ext cx="8521188" cy="4370120"/>
          </a:xfrm>
        </p:spPr>
        <p:txBody>
          <a:bodyPr/>
          <a:lstStyle/>
          <a:p>
            <a:pPr marL="457200" lvl="0" indent="-457200">
              <a:buSzPct val="100000"/>
              <a:buFont typeface="+mj-lt"/>
              <a:buAutoNum type="arabicPeriod"/>
            </a:pPr>
            <a:r>
              <a:rPr lang="es-ES" sz="1900" dirty="0" smtClean="0"/>
              <a:t>Desarrollar e implementar un mecanismo nacional y un </a:t>
            </a:r>
            <a:br>
              <a:rPr lang="es-ES" sz="1900" dirty="0" smtClean="0"/>
            </a:br>
            <a:r>
              <a:rPr lang="es-ES" sz="1900" dirty="0" smtClean="0"/>
              <a:t>marco institucional</a:t>
            </a:r>
          </a:p>
          <a:p>
            <a:pPr marL="457200" lvl="0" indent="-457200">
              <a:buSzPct val="100000"/>
              <a:buFont typeface="+mj-lt"/>
              <a:buAutoNum type="arabicPeriod"/>
            </a:pPr>
            <a:r>
              <a:rPr lang="es-ES" sz="1900" dirty="0" smtClean="0"/>
              <a:t>Realizar una evaluación integral del cambio del área forestal </a:t>
            </a:r>
            <a:br>
              <a:rPr lang="es-ES" sz="1900" dirty="0" smtClean="0"/>
            </a:br>
            <a:r>
              <a:rPr lang="es-ES" sz="1900" dirty="0" smtClean="0"/>
              <a:t>que abarque un período histórico</a:t>
            </a:r>
          </a:p>
          <a:p>
            <a:pPr marL="457200" lvl="0" indent="-457200">
              <a:buSzPct val="100000"/>
              <a:buFont typeface="+mj-lt"/>
              <a:buAutoNum type="arabicPeriod"/>
            </a:pPr>
            <a:r>
              <a:rPr lang="es-ES" sz="1900" dirty="0" smtClean="0"/>
              <a:t>Fortalecer la capacidad de medición de la reserva de carbono</a:t>
            </a:r>
          </a:p>
          <a:p>
            <a:pPr marL="457200" lvl="0" indent="-457200">
              <a:buSzPct val="100000"/>
              <a:buFont typeface="+mj-lt"/>
              <a:buAutoNum type="arabicPeriod"/>
            </a:pPr>
            <a:r>
              <a:rPr lang="es-ES" sz="1900" dirty="0" smtClean="0"/>
              <a:t>Poner en marcha el proceso de MNV para un conjunto de actividades de demostración de REDD, haciendo hincapié en los factores causantes y los procesos clave</a:t>
            </a:r>
          </a:p>
          <a:p>
            <a:pPr marL="457200" lvl="0" indent="-457200">
              <a:buSzPct val="100000"/>
              <a:buFont typeface="+mj-lt"/>
              <a:buAutoNum type="arabicPeriod"/>
            </a:pPr>
            <a:r>
              <a:rPr lang="es-ES" sz="1900" dirty="0" smtClean="0"/>
              <a:t>Interactuar con la comunidad internacional</a:t>
            </a:r>
          </a:p>
          <a:p>
            <a:pPr marL="457200" lvl="0" indent="-457200">
              <a:buSzPct val="100000"/>
              <a:buFont typeface="+mj-lt"/>
              <a:buAutoNum type="arabicPeriod"/>
            </a:pPr>
            <a:r>
              <a:rPr lang="es-ES" sz="1900" dirty="0" smtClean="0"/>
              <a:t>Sostener un mecanismo de comunicación interna sobre MNV</a:t>
            </a:r>
          </a:p>
          <a:p>
            <a:pPr marL="457200" indent="-457200">
              <a:buSzPct val="100000"/>
              <a:buFont typeface="+mj-lt"/>
              <a:buAutoNum type="arabicPeriod"/>
            </a:pPr>
            <a:r>
              <a:rPr lang="es-ES" sz="1900" dirty="0" smtClean="0"/>
              <a:t>Realizar/respaldar la investigación de cuestiones clave</a:t>
            </a:r>
            <a:endParaRPr lang="es-ES" sz="1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16952</TotalTime>
  <Words>1969</Words>
  <Application>Microsoft Office PowerPoint</Application>
  <PresentationFormat>Presentación en pantalla (4:3)</PresentationFormat>
  <Paragraphs>222</Paragraphs>
  <Slides>14</Slides>
  <Notes>10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Wageningen UR</vt:lpstr>
      <vt:lpstr>Módulo 1.2: Marco para la construcción de sistemas nacionales de vigilancia forestal para las actividades de REDD+</vt:lpstr>
      <vt:lpstr>1. Marco de seguimiento ONU-REDD para la República Democrática del Congo (RDC)</vt:lpstr>
      <vt:lpstr>Sistema de seguimiento integrado</vt:lpstr>
      <vt:lpstr>Actividades de fortalecimiento de la capacidad</vt:lpstr>
      <vt:lpstr>2. Establecimiento de un sistema de MNV  de las actividades de REDD+ en Guyana</vt:lpstr>
      <vt:lpstr>Evaluación de la brecha de capacidad en Guyana</vt:lpstr>
      <vt:lpstr>Análisis de los factores causantes de la deforestación  y los procesos que afectan las reservas forestales de carbono</vt:lpstr>
      <vt:lpstr>Análisis de los factores causantes de la deforestación  y los procesos que afectan las reservas forestales de carbono</vt:lpstr>
      <vt:lpstr>Áreas de acción clave para actividades  de fortalecimiento de la capacidad</vt:lpstr>
      <vt:lpstr>Objetivos de fortalecimiento de la capacidad para las distintas etapas de implementación de las actividades de REDD+</vt:lpstr>
      <vt:lpstr>Creación del marco institucional</vt:lpstr>
      <vt:lpstr>Módulos de consulta recomendados</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admin</cp:lastModifiedBy>
  <cp:revision>860</cp:revision>
  <dcterms:created xsi:type="dcterms:W3CDTF">2011-09-29T08:30:03Z</dcterms:created>
  <dcterms:modified xsi:type="dcterms:W3CDTF">2015-07-01T23:58:20Z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